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Lato"/>
      <p:regular r:id="rId26"/>
      <p:bold r:id="rId27"/>
      <p:italic r:id="rId28"/>
      <p:boldItalic r:id="rId29"/>
    </p:embeddedFont>
    <p:embeddedFont>
      <p:font typeface="Raleway Thin"/>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Thin-bold.fntdata"/><Relationship Id="rId30" Type="http://schemas.openxmlformats.org/officeDocument/2006/relationships/font" Target="fonts/RalewayThin-regular.fntdata"/><Relationship Id="rId11" Type="http://schemas.openxmlformats.org/officeDocument/2006/relationships/slide" Target="slides/slide6.xml"/><Relationship Id="rId33" Type="http://schemas.openxmlformats.org/officeDocument/2006/relationships/font" Target="fonts/RalewayThin-boldItalic.fntdata"/><Relationship Id="rId10" Type="http://schemas.openxmlformats.org/officeDocument/2006/relationships/slide" Target="slides/slide5.xml"/><Relationship Id="rId32" Type="http://schemas.openxmlformats.org/officeDocument/2006/relationships/font" Target="fonts/RalewayThin-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64c3a11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64c3a11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64c3a11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64c3a11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64c3a11d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64c3a11d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64c3a11d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64c3a11d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64c3a11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64c3a11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tangle pattern is a beautiful, </a:t>
            </a:r>
            <a:r>
              <a:rPr lang="en"/>
              <a:t>interwoven</a:t>
            </a:r>
            <a:r>
              <a:rPr lang="en"/>
              <a:t> tapestry of basic stroke patterns, like dots, straight lines, and simple curves. If we look at some of these works, we see that many of these are highly structured, and maybe, we could automatically create such beautiful structures with a computer! This piece of work is about generating Tangle patterns with grammars.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Their complexity comes from the repetition of those strokes, to form </a:t>
            </a:r>
            <a:r>
              <a:rPr lang="en"/>
              <a:t>structured</a:t>
            </a:r>
            <a:r>
              <a:rPr lang="en"/>
              <a:t> patterns drawn recursively at different scales.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64c3a11d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64c3a11d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types of operators are combined in a meaningful manner: Grouping, Geometric and Decorative!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64c3a11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64c3a11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64c3a11d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64c3a11d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Grammars are a set of rules that tell us how to build up a structure, such as a sentence properly from small elements, like nouns, adjectives, pronouns, and so on. </a:t>
            </a:r>
            <a:endParaRPr/>
          </a:p>
          <a:p>
            <a:pPr indent="0" lvl="0" marL="0" rtl="0" algn="l">
              <a:spcBef>
                <a:spcPts val="0"/>
              </a:spcBef>
              <a:spcAft>
                <a:spcPts val="0"/>
              </a:spcAft>
              <a:buNone/>
            </a:pPr>
            <a:r>
              <a:rPr lang="en"/>
              <a:t>Grammars have set up rules that enforce that every mathematical expression satisfies a number of desirable constraints.</a:t>
            </a:r>
            <a:endParaRPr/>
          </a:p>
          <a:p>
            <a:pPr indent="0" lvl="0" marL="0" rtl="0" algn="l">
              <a:spcBef>
                <a:spcPts val="0"/>
              </a:spcBef>
              <a:spcAft>
                <a:spcPts val="0"/>
              </a:spcAft>
              <a:buNone/>
            </a:pPr>
            <a:r>
              <a:rPr lang="en"/>
              <a:t>Grammar are a way to mathematically simplify the most complex structures existing. Especially given the fact that from grammars, we can build not only sentences, but buildings. For instance, a shape grammar for buildings can describe rules like a wall can contain several windows, below a window goes a window sill, one wall may have at most two doors attached,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purpose of this paper every geometric shape  is arbitrary 2D polygons with holes, where their boundaries are represented as highly-tessellated closed curves.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shape is represented as a tuple &lt;t, g, s&gt; where t is the shape tag, g is the group id and s is the shape id. Its additional attributes Θ, the list of curves describing the boundary of the polygon, and a unit vector d, that defines the orientation of the shape are used for drawing the 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group grammars, a production </a:t>
            </a:r>
            <a:r>
              <a:rPr b="1" lang="en"/>
              <a:t>R</a:t>
            </a:r>
            <a:r>
              <a:rPr lang="en"/>
              <a:t> is expressed in the following form where</a:t>
            </a:r>
            <a:r>
              <a:rPr b="1" lang="en"/>
              <a:t> O</a:t>
            </a:r>
            <a:r>
              <a:rPr lang="en"/>
              <a:t> is the tangle operator that will be used when the rule is applied, </a:t>
            </a:r>
            <a:r>
              <a:rPr b="1" lang="en"/>
              <a:t>{p</a:t>
            </a:r>
            <a:r>
              <a:rPr b="1" baseline="-25000" lang="en"/>
              <a:t>o </a:t>
            </a:r>
            <a:r>
              <a:rPr b="1" lang="en"/>
              <a:t>} </a:t>
            </a:r>
            <a:r>
              <a:rPr lang="en"/>
              <a:t>the operator parameters, </a:t>
            </a:r>
            <a:r>
              <a:rPr b="1" lang="en"/>
              <a:t>t</a:t>
            </a:r>
            <a:r>
              <a:rPr b="1" baseline="-25000" lang="en"/>
              <a:t>m</a:t>
            </a:r>
            <a:r>
              <a:rPr lang="en"/>
              <a:t> is the tag that will be used to select the matching shapes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64c3a11d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64c3a11d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operators applicable during the expansion process are subdivided into three main categories: </a:t>
            </a:r>
            <a:endParaRPr/>
          </a:p>
          <a:p>
            <a:pPr indent="0" lvl="0" marL="0" rtl="0" algn="l">
              <a:spcBef>
                <a:spcPts val="0"/>
              </a:spcBef>
              <a:spcAft>
                <a:spcPts val="0"/>
              </a:spcAft>
              <a:buNone/>
            </a:pPr>
            <a:r>
              <a:rPr lang="en"/>
              <a:t>(1) grouping operators, that don’t actually modify any shape, but only re-label sets of shapes by manipulating their group and shape ids</a:t>
            </a:r>
            <a:endParaRPr/>
          </a:p>
          <a:p>
            <a:pPr indent="0" lvl="0" marL="0" rtl="0" algn="l">
              <a:spcBef>
                <a:spcPts val="0"/>
              </a:spcBef>
              <a:spcAft>
                <a:spcPts val="0"/>
              </a:spcAft>
              <a:buNone/>
            </a:pPr>
            <a:r>
              <a:rPr lang="en"/>
              <a:t>(2) geometric operators, that subdivide shape groups by splitting, outlining and placing objects </a:t>
            </a:r>
            <a:r>
              <a:rPr lang="en"/>
              <a:t>i</a:t>
            </a:r>
            <a:r>
              <a:rPr lang="en"/>
              <a:t>n them</a:t>
            </a:r>
            <a:endParaRPr/>
          </a:p>
          <a:p>
            <a:pPr indent="0" lvl="0" marL="0" rtl="0" algn="l">
              <a:spcBef>
                <a:spcPts val="0"/>
              </a:spcBef>
              <a:spcAft>
                <a:spcPts val="0"/>
              </a:spcAft>
              <a:buNone/>
            </a:pPr>
            <a:r>
              <a:rPr lang="en"/>
              <a:t>(3) decorative operators that simply modify the final appearance of a shape </a:t>
            </a:r>
            <a:endParaRPr/>
          </a:p>
          <a:p>
            <a:pPr indent="-317500" lvl="0" marL="457200" rtl="0" algn="l">
              <a:spcBef>
                <a:spcPts val="0"/>
              </a:spcBef>
              <a:spcAft>
                <a:spcPts val="0"/>
              </a:spcAft>
              <a:buSzPts val="1400"/>
              <a:buChar char="-"/>
            </a:pPr>
            <a:r>
              <a:rPr b="1" lang="en"/>
              <a:t>Filling</a:t>
            </a:r>
            <a:r>
              <a:rPr lang="en"/>
              <a:t> that sets the background color of a shape and </a:t>
            </a:r>
            <a:endParaRPr/>
          </a:p>
          <a:p>
            <a:pPr indent="-317500" lvl="0" marL="457200" rtl="0" algn="l">
              <a:spcBef>
                <a:spcPts val="0"/>
              </a:spcBef>
              <a:spcAft>
                <a:spcPts val="0"/>
              </a:spcAft>
              <a:buSzPts val="1400"/>
              <a:buChar char="-"/>
            </a:pPr>
            <a:r>
              <a:rPr b="1" lang="en"/>
              <a:t>Stippling</a:t>
            </a:r>
            <a:r>
              <a:rPr lang="en"/>
              <a:t> that stipples the shape with geometrical details like dots, dashes, curves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hese mathematical hieroglyphs represent the operations that can be performed on the shapes!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64c3a11d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64c3a11d7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piece of work, we start out with an input shape, subdivide it into multiple other shapes, assign these smaller shapes into groups.</a:t>
            </a:r>
            <a:endParaRPr/>
          </a:p>
          <a:p>
            <a:pPr indent="0" lvl="0" marL="0" rtl="0" algn="l">
              <a:spcBef>
                <a:spcPts val="0"/>
              </a:spcBef>
              <a:spcAft>
                <a:spcPts val="0"/>
              </a:spcAft>
              <a:buNone/>
            </a:pPr>
            <a:r>
              <a:rPr lang="en"/>
              <a:t>And the final tangle is obtained by choosing patterns and assigning them to all of these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yields a very expressive, powerful, tool that anyone can use to create beautiful tangle patterns. And all this, through the power of grammars!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0f495ae4e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0f495ae4e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Tangles are drawn completely free-handed. To simulate the organic feel of our generated tangles, we apply a perturbation for all subdivided shapes. Since we are dealing with adjacent close polylines, meaningful intersection points and shape adjacencies might be invalidated if perturbation is done improperly.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64c3a11d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64c3a11d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Constructive Solid Geometry trees are binary trees where each level can be expressed as a union, intersection, sum, difference or XOR of its leaf nodes.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3828650" y="0"/>
            <a:ext cx="5315400" cy="5143500"/>
          </a:xfrm>
          <a:prstGeom prst="parallelogram">
            <a:avLst>
              <a:gd fmla="val 25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flipH="1">
            <a:off x="7800000" y="0"/>
            <a:ext cx="13440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nvSpPr>
        <p:spPr>
          <a:xfrm>
            <a:off x="5863375" y="1275550"/>
            <a:ext cx="2465700" cy="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latin typeface="Lato"/>
                <a:ea typeface="Lato"/>
                <a:cs typeface="Lato"/>
                <a:sym typeface="Lato"/>
              </a:rPr>
              <a:t>gTangle</a:t>
            </a:r>
            <a:endParaRPr b="1" sz="4500">
              <a:latin typeface="Lato"/>
              <a:ea typeface="Lato"/>
              <a:cs typeface="Lato"/>
              <a:sym typeface="Lato"/>
            </a:endParaRPr>
          </a:p>
        </p:txBody>
      </p:sp>
      <p:pic>
        <p:nvPicPr>
          <p:cNvPr id="138" name="Google Shape;138;p17"/>
          <p:cNvPicPr preferRelativeResize="0"/>
          <p:nvPr/>
        </p:nvPicPr>
        <p:blipFill>
          <a:blip r:embed="rId3">
            <a:alphaModFix/>
          </a:blip>
          <a:stretch>
            <a:fillRect/>
          </a:stretch>
        </p:blipFill>
        <p:spPr>
          <a:xfrm>
            <a:off x="116750" y="152400"/>
            <a:ext cx="3421910" cy="4838700"/>
          </a:xfrm>
          <a:prstGeom prst="rect">
            <a:avLst/>
          </a:prstGeom>
          <a:noFill/>
          <a:ln>
            <a:noFill/>
          </a:ln>
        </p:spPr>
      </p:pic>
      <p:sp>
        <p:nvSpPr>
          <p:cNvPr id="139" name="Google Shape;139;p17"/>
          <p:cNvSpPr txBox="1"/>
          <p:nvPr/>
        </p:nvSpPr>
        <p:spPr>
          <a:xfrm>
            <a:off x="5112149" y="2088450"/>
            <a:ext cx="3593400" cy="128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lang="en" sz="1900">
                <a:latin typeface="Roboto"/>
                <a:ea typeface="Roboto"/>
                <a:cs typeface="Roboto"/>
                <a:sym typeface="Roboto"/>
              </a:rPr>
              <a:t>A Grammar for the Procedural Generation of Tangle Patterns</a:t>
            </a:r>
            <a:endParaRPr sz="1900">
              <a:latin typeface="Roboto"/>
              <a:ea typeface="Roboto"/>
              <a:cs typeface="Roboto"/>
              <a:sym typeface="Roboto"/>
            </a:endParaRPr>
          </a:p>
          <a:p>
            <a:pPr indent="0" lvl="0" marL="0" rtl="0" algn="l">
              <a:spcBef>
                <a:spcPts val="600"/>
              </a:spcBef>
              <a:spcAft>
                <a:spcPts val="1600"/>
              </a:spcAft>
              <a:buNone/>
            </a:pPr>
            <a:r>
              <a:t/>
            </a:r>
            <a:endParaRPr sz="2000">
              <a:latin typeface="Roboto"/>
              <a:ea typeface="Roboto"/>
              <a:cs typeface="Roboto"/>
              <a:sym typeface="Roboto"/>
            </a:endParaRPr>
          </a:p>
        </p:txBody>
      </p:sp>
      <p:sp>
        <p:nvSpPr>
          <p:cNvPr id="140" name="Google Shape;140;p17"/>
          <p:cNvSpPr txBox="1"/>
          <p:nvPr/>
        </p:nvSpPr>
        <p:spPr>
          <a:xfrm>
            <a:off x="7088050" y="3159175"/>
            <a:ext cx="1344000" cy="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Aman Goel</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Ammar Ahmed</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Aryamaan Jain</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Jyoti Sunkara</a:t>
            </a:r>
            <a:endParaRPr b="1" sz="1200">
              <a:latin typeface="Lato"/>
              <a:ea typeface="Lato"/>
              <a:cs typeface="Lato"/>
              <a:sym typeface="Lato"/>
            </a:endParaRPr>
          </a:p>
          <a:p>
            <a:pPr indent="0" lvl="0" marL="0" rtl="0" algn="ctr">
              <a:spcBef>
                <a:spcPts val="0"/>
              </a:spcBef>
              <a:spcAft>
                <a:spcPts val="0"/>
              </a:spcAft>
              <a:buNone/>
            </a:pPr>
            <a:r>
              <a:t/>
            </a:r>
            <a:endParaRPr b="1" sz="1200">
              <a:latin typeface="Lato"/>
              <a:ea typeface="Lato"/>
              <a:cs typeface="Lato"/>
              <a:sym typeface="Lato"/>
            </a:endParaRPr>
          </a:p>
        </p:txBody>
      </p:sp>
      <p:sp>
        <p:nvSpPr>
          <p:cNvPr id="141" name="Google Shape;141;p17"/>
          <p:cNvSpPr txBox="1"/>
          <p:nvPr/>
        </p:nvSpPr>
        <p:spPr>
          <a:xfrm>
            <a:off x="5203150" y="3159175"/>
            <a:ext cx="14187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Lab Team</a:t>
            </a:r>
            <a:endParaRPr b="1" sz="1800">
              <a:latin typeface="Lato"/>
              <a:ea typeface="Lato"/>
              <a:cs typeface="Lato"/>
              <a:sym typeface="Lato"/>
            </a:endParaRPr>
          </a:p>
        </p:txBody>
      </p:sp>
      <p:sp>
        <p:nvSpPr>
          <p:cNvPr id="142" name="Google Shape;142;p17"/>
          <p:cNvSpPr txBox="1"/>
          <p:nvPr/>
        </p:nvSpPr>
        <p:spPr>
          <a:xfrm>
            <a:off x="7088050" y="4342975"/>
            <a:ext cx="17181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Prajwal Krishna Maitin</a:t>
            </a:r>
            <a:endParaRPr b="1" sz="1200">
              <a:latin typeface="Lato"/>
              <a:ea typeface="Lato"/>
              <a:cs typeface="Lato"/>
              <a:sym typeface="Lato"/>
            </a:endParaRPr>
          </a:p>
          <a:p>
            <a:pPr indent="0" lvl="0" marL="0" rtl="0" algn="ctr">
              <a:spcBef>
                <a:spcPts val="0"/>
              </a:spcBef>
              <a:spcAft>
                <a:spcPts val="0"/>
              </a:spcAft>
              <a:buNone/>
            </a:pPr>
            <a:r>
              <a:t/>
            </a:r>
            <a:endParaRPr b="1" sz="1200">
              <a:latin typeface="Lato"/>
              <a:ea typeface="Lato"/>
              <a:cs typeface="Lato"/>
              <a:sym typeface="Lato"/>
            </a:endParaRPr>
          </a:p>
        </p:txBody>
      </p:sp>
      <p:sp>
        <p:nvSpPr>
          <p:cNvPr id="143" name="Google Shape;143;p17"/>
          <p:cNvSpPr txBox="1"/>
          <p:nvPr/>
        </p:nvSpPr>
        <p:spPr>
          <a:xfrm>
            <a:off x="5203150" y="4292650"/>
            <a:ext cx="14187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Mentor</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p:nvPr/>
        </p:nvSpPr>
        <p:spPr>
          <a:xfrm>
            <a:off x="411750" y="1172600"/>
            <a:ext cx="2469300" cy="607800"/>
          </a:xfrm>
          <a:prstGeom prst="homePlate">
            <a:avLst>
              <a:gd fmla="val 50000" name="adj"/>
            </a:avLst>
          </a:prstGeom>
          <a:solidFill>
            <a:srgbClr val="00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 name="Google Shape;298;p26"/>
          <p:cNvSpPr txBox="1"/>
          <p:nvPr/>
        </p:nvSpPr>
        <p:spPr>
          <a:xfrm>
            <a:off x="411750" y="1342763"/>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222222"/>
                </a:solidFill>
                <a:latin typeface="Times New Roman"/>
                <a:ea typeface="Times New Roman"/>
                <a:cs typeface="Times New Roman"/>
                <a:sym typeface="Times New Roman"/>
              </a:rPr>
              <a:t>Challenge 1</a:t>
            </a:r>
            <a:endParaRPr i="1" sz="1800">
              <a:solidFill>
                <a:srgbClr val="222222"/>
              </a:solidFill>
              <a:latin typeface="Times New Roman"/>
              <a:ea typeface="Times New Roman"/>
              <a:cs typeface="Times New Roman"/>
              <a:sym typeface="Times New Roman"/>
            </a:endParaRPr>
          </a:p>
        </p:txBody>
      </p:sp>
      <p:sp>
        <p:nvSpPr>
          <p:cNvPr id="299" name="Google Shape;299;p26"/>
          <p:cNvSpPr txBox="1"/>
          <p:nvPr/>
        </p:nvSpPr>
        <p:spPr>
          <a:xfrm>
            <a:off x="411750" y="1938300"/>
            <a:ext cx="2526900" cy="20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aleway"/>
                <a:ea typeface="Raleway"/>
                <a:cs typeface="Raleway"/>
                <a:sym typeface="Raleway"/>
              </a:rPr>
              <a:t>Collaboration</a:t>
            </a:r>
            <a:endParaRPr b="1" sz="1600">
              <a:latin typeface="Raleway"/>
              <a:ea typeface="Raleway"/>
              <a:cs typeface="Raleway"/>
              <a:sym typeface="Raleway"/>
            </a:endParaRPr>
          </a:p>
          <a:p>
            <a:pPr indent="0" lvl="0" marL="0" rtl="0" algn="l">
              <a:lnSpc>
                <a:spcPct val="115000"/>
              </a:lnSpc>
              <a:spcBef>
                <a:spcPts val="800"/>
              </a:spcBef>
              <a:spcAft>
                <a:spcPts val="800"/>
              </a:spcAft>
              <a:buNone/>
            </a:pPr>
            <a:r>
              <a:rPr lang="en">
                <a:solidFill>
                  <a:srgbClr val="434343"/>
                </a:solidFill>
                <a:latin typeface="Raleway Thin"/>
                <a:ea typeface="Raleway Thin"/>
                <a:cs typeface="Raleway Thin"/>
                <a:sym typeface="Raleway Thin"/>
              </a:rPr>
              <a:t>With the online semester underway the difficulty of communication, debugging, pair programming and explaining code has become manifold.</a:t>
            </a:r>
            <a:endParaRPr>
              <a:solidFill>
                <a:srgbClr val="434343"/>
              </a:solidFill>
              <a:latin typeface="Raleway Thin"/>
              <a:ea typeface="Raleway Thin"/>
              <a:cs typeface="Raleway Thin"/>
              <a:sym typeface="Raleway Thin"/>
            </a:endParaRPr>
          </a:p>
        </p:txBody>
      </p:sp>
      <p:sp>
        <p:nvSpPr>
          <p:cNvPr id="300" name="Google Shape;300;p26"/>
          <p:cNvSpPr/>
          <p:nvPr/>
        </p:nvSpPr>
        <p:spPr>
          <a:xfrm>
            <a:off x="3104814" y="1172600"/>
            <a:ext cx="2760600" cy="607800"/>
          </a:xfrm>
          <a:prstGeom prst="chevron">
            <a:avLst>
              <a:gd fmla="val 50000" name="adj"/>
            </a:avLst>
          </a:prstGeom>
          <a:solidFill>
            <a:srgbClr val="00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1" name="Google Shape;301;p26"/>
          <p:cNvSpPr txBox="1"/>
          <p:nvPr/>
        </p:nvSpPr>
        <p:spPr>
          <a:xfrm>
            <a:off x="3396188" y="1342763"/>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222222"/>
                </a:solidFill>
                <a:latin typeface="Times New Roman"/>
                <a:ea typeface="Times New Roman"/>
                <a:cs typeface="Times New Roman"/>
                <a:sym typeface="Times New Roman"/>
              </a:rPr>
              <a:t>Challenge 2</a:t>
            </a:r>
            <a:endParaRPr i="1" sz="1800">
              <a:solidFill>
                <a:srgbClr val="222222"/>
              </a:solidFill>
              <a:latin typeface="Times New Roman"/>
              <a:ea typeface="Times New Roman"/>
              <a:cs typeface="Times New Roman"/>
              <a:sym typeface="Times New Roman"/>
            </a:endParaRPr>
          </a:p>
        </p:txBody>
      </p:sp>
      <p:sp>
        <p:nvSpPr>
          <p:cNvPr id="302" name="Google Shape;302;p26"/>
          <p:cNvSpPr txBox="1"/>
          <p:nvPr/>
        </p:nvSpPr>
        <p:spPr>
          <a:xfrm>
            <a:off x="3313075" y="1938325"/>
            <a:ext cx="2471700" cy="31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aleway"/>
                <a:ea typeface="Raleway"/>
                <a:cs typeface="Raleway"/>
                <a:sym typeface="Raleway"/>
              </a:rPr>
              <a:t>SVG Graphics</a:t>
            </a:r>
            <a:endParaRPr b="1" sz="1600">
              <a:latin typeface="Raleway"/>
              <a:ea typeface="Raleway"/>
              <a:cs typeface="Raleway"/>
              <a:sym typeface="Raleway"/>
            </a:endParaRPr>
          </a:p>
          <a:p>
            <a:pPr indent="0" lvl="0" marL="0" rtl="0" algn="l">
              <a:lnSpc>
                <a:spcPct val="115000"/>
              </a:lnSpc>
              <a:spcBef>
                <a:spcPts val="800"/>
              </a:spcBef>
              <a:spcAft>
                <a:spcPts val="0"/>
              </a:spcAft>
              <a:buNone/>
            </a:pPr>
            <a:r>
              <a:rPr lang="en">
                <a:solidFill>
                  <a:srgbClr val="434343"/>
                </a:solidFill>
                <a:latin typeface="Raleway Thin"/>
                <a:ea typeface="Raleway Thin"/>
                <a:cs typeface="Raleway Thin"/>
                <a:sym typeface="Raleway Thin"/>
              </a:rPr>
              <a:t>SVG defines the graphics in XML format.</a:t>
            </a:r>
            <a:endParaRPr>
              <a:solidFill>
                <a:srgbClr val="434343"/>
              </a:solidFill>
              <a:latin typeface="Raleway Thin"/>
              <a:ea typeface="Raleway Thin"/>
              <a:cs typeface="Raleway Thin"/>
              <a:sym typeface="Raleway Thin"/>
            </a:endParaRPr>
          </a:p>
          <a:p>
            <a:pPr indent="0" lvl="0" marL="0" rtl="0" algn="l">
              <a:lnSpc>
                <a:spcPct val="115000"/>
              </a:lnSpc>
              <a:spcBef>
                <a:spcPts val="800"/>
              </a:spcBef>
              <a:spcAft>
                <a:spcPts val="0"/>
              </a:spcAft>
              <a:buNone/>
            </a:pPr>
            <a:r>
              <a:t/>
            </a:r>
            <a:endParaRPr>
              <a:solidFill>
                <a:srgbClr val="434343"/>
              </a:solidFill>
              <a:latin typeface="Raleway Thin"/>
              <a:ea typeface="Raleway Thin"/>
              <a:cs typeface="Raleway Thin"/>
              <a:sym typeface="Raleway Thin"/>
            </a:endParaRPr>
          </a:p>
          <a:p>
            <a:pPr indent="0" lvl="0" marL="0" rtl="0" algn="l">
              <a:lnSpc>
                <a:spcPct val="115000"/>
              </a:lnSpc>
              <a:spcBef>
                <a:spcPts val="800"/>
              </a:spcBef>
              <a:spcAft>
                <a:spcPts val="0"/>
              </a:spcAft>
              <a:buNone/>
            </a:pPr>
            <a:r>
              <a:rPr lang="en">
                <a:solidFill>
                  <a:srgbClr val="434343"/>
                </a:solidFill>
                <a:latin typeface="Raleway Thin"/>
                <a:ea typeface="Raleway Thin"/>
                <a:cs typeface="Raleway Thin"/>
                <a:sym typeface="Raleway Thin"/>
              </a:rPr>
              <a:t>The intricacies of SVG images, how they are drawn, stored structured and created and how to create them from code are all new problems for us.</a:t>
            </a:r>
            <a:endParaRPr>
              <a:solidFill>
                <a:srgbClr val="434343"/>
              </a:solidFill>
              <a:latin typeface="Raleway Thin"/>
              <a:ea typeface="Raleway Thin"/>
              <a:cs typeface="Raleway Thin"/>
              <a:sym typeface="Raleway Thin"/>
            </a:endParaRPr>
          </a:p>
          <a:p>
            <a:pPr indent="0" lvl="0" marL="0" rtl="0" algn="l">
              <a:lnSpc>
                <a:spcPct val="115000"/>
              </a:lnSpc>
              <a:spcBef>
                <a:spcPts val="800"/>
              </a:spcBef>
              <a:spcAft>
                <a:spcPts val="800"/>
              </a:spcAft>
              <a:buNone/>
            </a:pPr>
            <a:r>
              <a:t/>
            </a:r>
            <a:endParaRPr>
              <a:solidFill>
                <a:srgbClr val="434343"/>
              </a:solidFill>
              <a:latin typeface="Raleway Thin"/>
              <a:ea typeface="Raleway Thin"/>
              <a:cs typeface="Raleway Thin"/>
              <a:sym typeface="Raleway Thin"/>
            </a:endParaRPr>
          </a:p>
        </p:txBody>
      </p:sp>
      <p:sp>
        <p:nvSpPr>
          <p:cNvPr id="303" name="Google Shape;303;p26"/>
          <p:cNvSpPr/>
          <p:nvPr/>
        </p:nvSpPr>
        <p:spPr>
          <a:xfrm>
            <a:off x="6089177" y="1172600"/>
            <a:ext cx="2760600" cy="607800"/>
          </a:xfrm>
          <a:prstGeom prst="chevron">
            <a:avLst>
              <a:gd fmla="val 50000" name="adj"/>
            </a:avLst>
          </a:prstGeom>
          <a:solidFill>
            <a:srgbClr val="00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4" name="Google Shape;304;p26"/>
          <p:cNvSpPr txBox="1"/>
          <p:nvPr/>
        </p:nvSpPr>
        <p:spPr>
          <a:xfrm>
            <a:off x="6394908" y="1342763"/>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222222"/>
                </a:solidFill>
                <a:latin typeface="Times New Roman"/>
                <a:ea typeface="Times New Roman"/>
                <a:cs typeface="Times New Roman"/>
                <a:sym typeface="Times New Roman"/>
              </a:rPr>
              <a:t>Challenge 3</a:t>
            </a:r>
            <a:endParaRPr i="1" sz="1800">
              <a:solidFill>
                <a:srgbClr val="222222"/>
              </a:solidFill>
              <a:latin typeface="Times New Roman"/>
              <a:ea typeface="Times New Roman"/>
              <a:cs typeface="Times New Roman"/>
              <a:sym typeface="Times New Roman"/>
            </a:endParaRPr>
          </a:p>
        </p:txBody>
      </p:sp>
      <p:sp>
        <p:nvSpPr>
          <p:cNvPr id="305" name="Google Shape;305;p26"/>
          <p:cNvSpPr txBox="1"/>
          <p:nvPr/>
        </p:nvSpPr>
        <p:spPr>
          <a:xfrm>
            <a:off x="6233625" y="1938300"/>
            <a:ext cx="2471700" cy="31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aleway"/>
                <a:ea typeface="Raleway"/>
                <a:cs typeface="Raleway"/>
                <a:sym typeface="Raleway"/>
              </a:rPr>
              <a:t>Constructive Solid Geometry Trees</a:t>
            </a:r>
            <a:endParaRPr b="1" sz="1600">
              <a:latin typeface="Raleway"/>
              <a:ea typeface="Raleway"/>
              <a:cs typeface="Raleway"/>
              <a:sym typeface="Raleway"/>
            </a:endParaRPr>
          </a:p>
          <a:p>
            <a:pPr indent="0" lvl="0" marL="0" rtl="0" algn="l">
              <a:lnSpc>
                <a:spcPct val="115000"/>
              </a:lnSpc>
              <a:spcBef>
                <a:spcPts val="800"/>
              </a:spcBef>
              <a:spcAft>
                <a:spcPts val="800"/>
              </a:spcAft>
              <a:buNone/>
            </a:pPr>
            <a:r>
              <a:rPr lang="en">
                <a:solidFill>
                  <a:srgbClr val="434343"/>
                </a:solidFill>
                <a:latin typeface="Raleway Thin"/>
                <a:ea typeface="Raleway Thin"/>
                <a:cs typeface="Raleway Thin"/>
                <a:sym typeface="Raleway Thin"/>
              </a:rPr>
              <a:t>While grammars bring mathematical finesse to the tangles on paper. The representation and manipulation </a:t>
            </a:r>
            <a:r>
              <a:rPr lang="en">
                <a:solidFill>
                  <a:srgbClr val="434343"/>
                </a:solidFill>
                <a:latin typeface="Raleway Thin"/>
                <a:ea typeface="Raleway Thin"/>
                <a:cs typeface="Raleway Thin"/>
                <a:sym typeface="Raleway Thin"/>
              </a:rPr>
              <a:t> of shapes using a graph in code is a hard problem to solve.</a:t>
            </a:r>
            <a:endParaRPr>
              <a:solidFill>
                <a:srgbClr val="434343"/>
              </a:solidFill>
              <a:latin typeface="Raleway Thin"/>
              <a:ea typeface="Raleway Thin"/>
              <a:cs typeface="Raleway Thin"/>
              <a:sym typeface="Raleway Thin"/>
            </a:endParaRPr>
          </a:p>
        </p:txBody>
      </p:sp>
      <p:sp>
        <p:nvSpPr>
          <p:cNvPr id="306" name="Google Shape;306;p26"/>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txBox="1"/>
          <p:nvPr/>
        </p:nvSpPr>
        <p:spPr>
          <a:xfrm>
            <a:off x="332175" y="2703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Challenges</a:t>
            </a:r>
            <a:endParaRPr b="1" sz="25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1" name="Shape 311"/>
        <p:cNvGrpSpPr/>
        <p:nvPr/>
      </p:nvGrpSpPr>
      <p:grpSpPr>
        <a:xfrm>
          <a:off x="0" y="0"/>
          <a:ext cx="0" cy="0"/>
          <a:chOff x="0" y="0"/>
          <a:chExt cx="0" cy="0"/>
        </a:xfrm>
      </p:grpSpPr>
      <p:cxnSp>
        <p:nvCxnSpPr>
          <p:cNvPr id="312" name="Google Shape;312;p27"/>
          <p:cNvCxnSpPr/>
          <p:nvPr/>
        </p:nvCxnSpPr>
        <p:spPr>
          <a:xfrm>
            <a:off x="4566900" y="1121450"/>
            <a:ext cx="10200" cy="3341700"/>
          </a:xfrm>
          <a:prstGeom prst="straightConnector1">
            <a:avLst/>
          </a:prstGeom>
          <a:noFill/>
          <a:ln cap="flat" cmpd="sng" w="38100">
            <a:solidFill>
              <a:srgbClr val="FFFFFF"/>
            </a:solidFill>
            <a:prstDash val="solid"/>
            <a:round/>
            <a:headEnd len="med" w="med" type="none"/>
            <a:tailEnd len="med" w="med" type="none"/>
          </a:ln>
        </p:spPr>
      </p:cxnSp>
      <p:pic>
        <p:nvPicPr>
          <p:cNvPr id="313" name="Google Shape;313;p27"/>
          <p:cNvPicPr preferRelativeResize="0"/>
          <p:nvPr/>
        </p:nvPicPr>
        <p:blipFill>
          <a:blip r:embed="rId3">
            <a:alphaModFix/>
          </a:blip>
          <a:stretch>
            <a:fillRect/>
          </a:stretch>
        </p:blipFill>
        <p:spPr>
          <a:xfrm>
            <a:off x="7626950" y="3685950"/>
            <a:ext cx="1175300" cy="1175300"/>
          </a:xfrm>
          <a:prstGeom prst="rect">
            <a:avLst/>
          </a:prstGeom>
          <a:noFill/>
          <a:ln>
            <a:noFill/>
          </a:ln>
        </p:spPr>
      </p:pic>
      <p:sp>
        <p:nvSpPr>
          <p:cNvPr id="314" name="Google Shape;314;p27"/>
          <p:cNvSpPr txBox="1"/>
          <p:nvPr/>
        </p:nvSpPr>
        <p:spPr>
          <a:xfrm>
            <a:off x="320400" y="327150"/>
            <a:ext cx="24552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4"/>
                </a:solidFill>
                <a:latin typeface="Lato"/>
                <a:ea typeface="Lato"/>
                <a:cs typeface="Lato"/>
                <a:sym typeface="Lato"/>
              </a:rPr>
              <a:t>Progress</a:t>
            </a:r>
            <a:endParaRPr b="1" sz="2500">
              <a:solidFill>
                <a:schemeClr val="accent4"/>
              </a:solidFill>
              <a:latin typeface="Lato"/>
              <a:ea typeface="Lato"/>
              <a:cs typeface="Lato"/>
              <a:sym typeface="Lato"/>
            </a:endParaRPr>
          </a:p>
        </p:txBody>
      </p:sp>
      <p:sp>
        <p:nvSpPr>
          <p:cNvPr id="315" name="Google Shape;315;p27"/>
          <p:cNvSpPr txBox="1"/>
          <p:nvPr/>
        </p:nvSpPr>
        <p:spPr>
          <a:xfrm>
            <a:off x="5264300" y="1885500"/>
            <a:ext cx="3000000" cy="16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Lato"/>
                <a:ea typeface="Lato"/>
                <a:cs typeface="Lato"/>
                <a:sym typeface="Lato"/>
              </a:rPr>
              <a:t>43</a:t>
            </a:r>
            <a:r>
              <a:rPr b="1" lang="en" sz="10000">
                <a:solidFill>
                  <a:schemeClr val="accent4"/>
                </a:solidFill>
                <a:latin typeface="Lato"/>
                <a:ea typeface="Lato"/>
                <a:cs typeface="Lato"/>
                <a:sym typeface="Lato"/>
              </a:rPr>
              <a:t>%</a:t>
            </a:r>
            <a:endParaRPr sz="10000">
              <a:solidFill>
                <a:schemeClr val="accent4"/>
              </a:solidFill>
            </a:endParaRPr>
          </a:p>
        </p:txBody>
      </p:sp>
      <p:sp>
        <p:nvSpPr>
          <p:cNvPr id="316" name="Google Shape;316;p27"/>
          <p:cNvSpPr txBox="1"/>
          <p:nvPr/>
        </p:nvSpPr>
        <p:spPr>
          <a:xfrm>
            <a:off x="5387275" y="1512850"/>
            <a:ext cx="16752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Overall: </a:t>
            </a:r>
            <a:endParaRPr>
              <a:solidFill>
                <a:srgbClr val="FFFFFF"/>
              </a:solidFill>
              <a:latin typeface="Lato"/>
              <a:ea typeface="Lato"/>
              <a:cs typeface="Lato"/>
              <a:sym typeface="Lato"/>
            </a:endParaRPr>
          </a:p>
        </p:txBody>
      </p:sp>
      <p:sp>
        <p:nvSpPr>
          <p:cNvPr id="317" name="Google Shape;317;p27"/>
          <p:cNvSpPr txBox="1"/>
          <p:nvPr/>
        </p:nvSpPr>
        <p:spPr>
          <a:xfrm>
            <a:off x="998150" y="1591700"/>
            <a:ext cx="3052500" cy="240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Grammar tree data structure to store shapes and take </a:t>
            </a:r>
            <a:r>
              <a:rPr lang="en">
                <a:solidFill>
                  <a:srgbClr val="FFFFFF"/>
                </a:solidFill>
                <a:latin typeface="Lato"/>
                <a:ea typeface="Lato"/>
                <a:cs typeface="Lato"/>
                <a:sym typeface="Lato"/>
              </a:rPr>
              <a:t>tessellated</a:t>
            </a:r>
            <a:r>
              <a:rPr lang="en">
                <a:solidFill>
                  <a:srgbClr val="FFFFFF"/>
                </a:solidFill>
                <a:latin typeface="Lato"/>
                <a:ea typeface="Lato"/>
                <a:cs typeface="Lato"/>
                <a:sym typeface="Lato"/>
              </a:rPr>
              <a:t> polygons as input and output in SVG format</a:t>
            </a:r>
            <a:endParaRPr>
              <a:solidFill>
                <a:srgbClr val="FFFFFF"/>
              </a:solidFill>
              <a:latin typeface="Lato"/>
              <a:ea typeface="Lato"/>
              <a:cs typeface="Lato"/>
              <a:sym typeface="Lato"/>
            </a:endParaRPr>
          </a:p>
          <a:p>
            <a:pPr indent="0" lvl="0" marL="457200" rtl="0" algn="l">
              <a:lnSpc>
                <a:spcPct val="100000"/>
              </a:lnSpc>
              <a:spcBef>
                <a:spcPts val="0"/>
              </a:spcBef>
              <a:spcAft>
                <a:spcPts val="0"/>
              </a:spcAft>
              <a:buNone/>
            </a:pPr>
            <a:r>
              <a:t/>
            </a:r>
            <a:endParaRPr>
              <a:solidFill>
                <a:srgbClr val="FFFFFF"/>
              </a:solidFill>
              <a:latin typeface="Lato"/>
              <a:ea typeface="Lato"/>
              <a:cs typeface="Lato"/>
              <a:sym typeface="Lato"/>
            </a:endParaRPr>
          </a:p>
          <a:p>
            <a:pPr indent="-317500" lvl="0" marL="45720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Structuring rules as JSON files and parsing them</a:t>
            </a:r>
            <a:endParaRPr>
              <a:solidFill>
                <a:srgbClr val="FFFFFF"/>
              </a:solidFill>
              <a:latin typeface="Lato"/>
              <a:ea typeface="Lato"/>
              <a:cs typeface="Lato"/>
              <a:sym typeface="Lato"/>
            </a:endParaRPr>
          </a:p>
          <a:p>
            <a:pPr indent="0" lvl="0" marL="457200" rtl="0" algn="l">
              <a:lnSpc>
                <a:spcPct val="200000"/>
              </a:lnSpc>
              <a:spcBef>
                <a:spcPts val="0"/>
              </a:spcBef>
              <a:spcAft>
                <a:spcPts val="0"/>
              </a:spcAft>
              <a:buNone/>
            </a:pPr>
            <a:r>
              <a:t/>
            </a:r>
            <a:endParaRPr>
              <a:solidFill>
                <a:srgbClr val="FFFFFF"/>
              </a:solidFill>
              <a:latin typeface="Lato"/>
              <a:ea typeface="Lato"/>
              <a:cs typeface="Lato"/>
              <a:sym typeface="Lato"/>
            </a:endParaRPr>
          </a:p>
          <a:p>
            <a:pPr indent="-317500" lvl="0" marL="457200" rtl="0" algn="l">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Grouping Operators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18" name="Google Shape;318;p27"/>
          <p:cNvSpPr txBox="1"/>
          <p:nvPr/>
        </p:nvSpPr>
        <p:spPr>
          <a:xfrm>
            <a:off x="5433100" y="3499800"/>
            <a:ext cx="15072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6B26B"/>
                </a:solidFill>
                <a:latin typeface="Lato"/>
                <a:ea typeface="Lato"/>
                <a:cs typeface="Lato"/>
                <a:sym typeface="Lato"/>
              </a:rPr>
              <a:t>Completed!</a:t>
            </a:r>
            <a:endParaRPr>
              <a:solidFill>
                <a:srgbClr val="F6B26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cxnSp>
        <p:nvCxnSpPr>
          <p:cNvPr id="323" name="Google Shape;323;p28"/>
          <p:cNvCxnSpPr/>
          <p:nvPr/>
        </p:nvCxnSpPr>
        <p:spPr>
          <a:xfrm>
            <a:off x="2973943" y="3395219"/>
            <a:ext cx="6176400" cy="14700"/>
          </a:xfrm>
          <a:prstGeom prst="straightConnector1">
            <a:avLst/>
          </a:prstGeom>
          <a:noFill/>
          <a:ln cap="flat" cmpd="sng" w="38100">
            <a:solidFill>
              <a:srgbClr val="666666"/>
            </a:solidFill>
            <a:prstDash val="solid"/>
            <a:round/>
            <a:headEnd len="med" w="med" type="none"/>
            <a:tailEnd len="med" w="med" type="none"/>
          </a:ln>
        </p:spPr>
      </p:cxnSp>
      <p:cxnSp>
        <p:nvCxnSpPr>
          <p:cNvPr id="324" name="Google Shape;324;p28"/>
          <p:cNvCxnSpPr/>
          <p:nvPr/>
        </p:nvCxnSpPr>
        <p:spPr>
          <a:xfrm>
            <a:off x="-5825" y="3395219"/>
            <a:ext cx="2816400" cy="0"/>
          </a:xfrm>
          <a:prstGeom prst="straightConnector1">
            <a:avLst/>
          </a:prstGeom>
          <a:noFill/>
          <a:ln cap="flat" cmpd="sng" w="38100">
            <a:solidFill>
              <a:srgbClr val="B7B7B7"/>
            </a:solidFill>
            <a:prstDash val="solid"/>
            <a:round/>
            <a:headEnd len="med" w="med" type="none"/>
            <a:tailEnd len="med" w="med" type="none"/>
          </a:ln>
        </p:spPr>
      </p:cxnSp>
      <p:sp>
        <p:nvSpPr>
          <p:cNvPr id="325" name="Google Shape;325;p28"/>
          <p:cNvSpPr txBox="1"/>
          <p:nvPr/>
        </p:nvSpPr>
        <p:spPr>
          <a:xfrm>
            <a:off x="3505143" y="2005428"/>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Grouping Operators </a:t>
            </a:r>
            <a:endParaRPr sz="1100">
              <a:latin typeface="Lato"/>
              <a:ea typeface="Lato"/>
              <a:cs typeface="Lato"/>
              <a:sym typeface="Lato"/>
            </a:endParaRPr>
          </a:p>
        </p:txBody>
      </p:sp>
      <p:sp>
        <p:nvSpPr>
          <p:cNvPr id="326" name="Google Shape;326;p28"/>
          <p:cNvSpPr txBox="1"/>
          <p:nvPr/>
        </p:nvSpPr>
        <p:spPr>
          <a:xfrm>
            <a:off x="2417084" y="2005325"/>
            <a:ext cx="10269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Reading and parsing rules as JSON objects</a:t>
            </a:r>
            <a:endParaRPr sz="1100">
              <a:latin typeface="Lato"/>
              <a:ea typeface="Lato"/>
              <a:cs typeface="Lato"/>
              <a:sym typeface="Lato"/>
            </a:endParaRPr>
          </a:p>
        </p:txBody>
      </p:sp>
      <p:sp>
        <p:nvSpPr>
          <p:cNvPr id="327" name="Google Shape;327;p28"/>
          <p:cNvSpPr txBox="1"/>
          <p:nvPr/>
        </p:nvSpPr>
        <p:spPr>
          <a:xfrm>
            <a:off x="176300" y="2005552"/>
            <a:ext cx="10326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Proposal </a:t>
            </a:r>
            <a:r>
              <a:rPr lang="en" sz="1100">
                <a:latin typeface="Lato"/>
                <a:ea typeface="Lato"/>
                <a:cs typeface="Lato"/>
                <a:sym typeface="Lato"/>
              </a:rPr>
              <a:t>Submission</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Reading related papers and literature review</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
        <p:nvSpPr>
          <p:cNvPr id="328" name="Google Shape;328;p28"/>
          <p:cNvSpPr txBox="1"/>
          <p:nvPr/>
        </p:nvSpPr>
        <p:spPr>
          <a:xfrm>
            <a:off x="1270641" y="2005548"/>
            <a:ext cx="1085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Structuring the grammar as a tree</a:t>
            </a:r>
            <a:endParaRPr sz="1100">
              <a:latin typeface="Lato"/>
              <a:ea typeface="Lato"/>
              <a:cs typeface="Lato"/>
              <a:sym typeface="Lato"/>
            </a:endParaRPr>
          </a:p>
        </p:txBody>
      </p:sp>
      <p:sp>
        <p:nvSpPr>
          <p:cNvPr id="329" name="Google Shape;329;p28"/>
          <p:cNvSpPr/>
          <p:nvPr/>
        </p:nvSpPr>
        <p:spPr>
          <a:xfrm>
            <a:off x="4410164" y="1075325"/>
            <a:ext cx="578700" cy="9300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txBox="1"/>
          <p:nvPr/>
        </p:nvSpPr>
        <p:spPr>
          <a:xfrm>
            <a:off x="4099788" y="620875"/>
            <a:ext cx="13254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ato"/>
                <a:ea typeface="Lato"/>
                <a:cs typeface="Lato"/>
                <a:sym typeface="Lato"/>
              </a:rPr>
              <a:t>We are here!</a:t>
            </a:r>
            <a:endParaRPr i="1">
              <a:latin typeface="Lato"/>
              <a:ea typeface="Lato"/>
              <a:cs typeface="Lato"/>
              <a:sym typeface="Lato"/>
            </a:endParaRPr>
          </a:p>
        </p:txBody>
      </p:sp>
      <p:sp>
        <p:nvSpPr>
          <p:cNvPr id="331" name="Google Shape;331;p28"/>
          <p:cNvSpPr txBox="1"/>
          <p:nvPr/>
        </p:nvSpPr>
        <p:spPr>
          <a:xfrm>
            <a:off x="176300" y="417750"/>
            <a:ext cx="2308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Road Ahead</a:t>
            </a:r>
            <a:endParaRPr b="1" sz="2500">
              <a:latin typeface="Lato"/>
              <a:ea typeface="Lato"/>
              <a:cs typeface="Lato"/>
              <a:sym typeface="Lato"/>
            </a:endParaRPr>
          </a:p>
        </p:txBody>
      </p:sp>
      <p:sp>
        <p:nvSpPr>
          <p:cNvPr id="332" name="Google Shape;332;p28"/>
          <p:cNvSpPr txBox="1"/>
          <p:nvPr/>
        </p:nvSpPr>
        <p:spPr>
          <a:xfrm>
            <a:off x="5624421" y="2005427"/>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Decorative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Operators</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sp>
        <p:nvSpPr>
          <p:cNvPr id="333" name="Google Shape;333;p28"/>
          <p:cNvSpPr txBox="1"/>
          <p:nvPr/>
        </p:nvSpPr>
        <p:spPr>
          <a:xfrm>
            <a:off x="6694575" y="2005675"/>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Shape Perturbation</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sp>
        <p:nvSpPr>
          <p:cNvPr id="334" name="Google Shape;334;p28"/>
          <p:cNvSpPr txBox="1"/>
          <p:nvPr/>
        </p:nvSpPr>
        <p:spPr>
          <a:xfrm>
            <a:off x="4554282" y="2005646"/>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Geometric Operators</a:t>
            </a:r>
            <a:endParaRPr sz="1100">
              <a:latin typeface="Lato"/>
              <a:ea typeface="Lato"/>
              <a:cs typeface="Lato"/>
              <a:sym typeface="Lato"/>
            </a:endParaRPr>
          </a:p>
        </p:txBody>
      </p:sp>
      <p:sp>
        <p:nvSpPr>
          <p:cNvPr id="335" name="Google Shape;335;p28"/>
          <p:cNvSpPr txBox="1"/>
          <p:nvPr/>
        </p:nvSpPr>
        <p:spPr>
          <a:xfrm>
            <a:off x="7764728" y="2005664"/>
            <a:ext cx="10383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Testing And Creating Tangles!</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pic>
        <p:nvPicPr>
          <p:cNvPr id="336" name="Google Shape;336;p28"/>
          <p:cNvPicPr preferRelativeResize="0"/>
          <p:nvPr/>
        </p:nvPicPr>
        <p:blipFill>
          <a:blip r:embed="rId3">
            <a:alphaModFix/>
          </a:blip>
          <a:stretch>
            <a:fillRect/>
          </a:stretch>
        </p:blipFill>
        <p:spPr>
          <a:xfrm>
            <a:off x="6998601" y="3323549"/>
            <a:ext cx="375625" cy="344063"/>
          </a:xfrm>
          <a:prstGeom prst="rect">
            <a:avLst/>
          </a:prstGeom>
          <a:noFill/>
          <a:ln>
            <a:noFill/>
          </a:ln>
        </p:spPr>
      </p:pic>
      <p:pic>
        <p:nvPicPr>
          <p:cNvPr id="337" name="Google Shape;337;p28"/>
          <p:cNvPicPr preferRelativeResize="0"/>
          <p:nvPr/>
        </p:nvPicPr>
        <p:blipFill>
          <a:blip r:embed="rId3">
            <a:alphaModFix/>
          </a:blip>
          <a:stretch>
            <a:fillRect/>
          </a:stretch>
        </p:blipFill>
        <p:spPr>
          <a:xfrm>
            <a:off x="4868813" y="3323525"/>
            <a:ext cx="375648" cy="344099"/>
          </a:xfrm>
          <a:prstGeom prst="rect">
            <a:avLst/>
          </a:prstGeom>
          <a:noFill/>
          <a:ln>
            <a:noFill/>
          </a:ln>
        </p:spPr>
      </p:pic>
      <p:pic>
        <p:nvPicPr>
          <p:cNvPr id="338" name="Google Shape;338;p28"/>
          <p:cNvPicPr preferRelativeResize="0"/>
          <p:nvPr/>
        </p:nvPicPr>
        <p:blipFill>
          <a:blip r:embed="rId3">
            <a:alphaModFix/>
          </a:blip>
          <a:stretch>
            <a:fillRect/>
          </a:stretch>
        </p:blipFill>
        <p:spPr>
          <a:xfrm>
            <a:off x="1625163" y="3323525"/>
            <a:ext cx="375648" cy="344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8"/>
          <p:cNvPicPr preferRelativeResize="0"/>
          <p:nvPr/>
        </p:nvPicPr>
        <p:blipFill rotWithShape="1">
          <a:blip r:embed="rId3">
            <a:alphaModFix/>
          </a:blip>
          <a:srcRect b="6846" l="0" r="0" t="0"/>
          <a:stretch/>
        </p:blipFill>
        <p:spPr>
          <a:xfrm>
            <a:off x="0" y="0"/>
            <a:ext cx="5087508" cy="5067301"/>
          </a:xfrm>
          <a:prstGeom prst="rect">
            <a:avLst/>
          </a:prstGeom>
          <a:noFill/>
          <a:ln>
            <a:noFill/>
          </a:ln>
        </p:spPr>
      </p:pic>
      <p:sp>
        <p:nvSpPr>
          <p:cNvPr id="149" name="Google Shape;149;p18"/>
          <p:cNvSpPr txBox="1"/>
          <p:nvPr/>
        </p:nvSpPr>
        <p:spPr>
          <a:xfrm>
            <a:off x="5031600" y="1021475"/>
            <a:ext cx="3593400" cy="333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lang="en" sz="1500">
                <a:latin typeface="Roboto"/>
                <a:ea typeface="Roboto"/>
                <a:cs typeface="Roboto"/>
                <a:sym typeface="Roboto"/>
              </a:rPr>
              <a:t>Tangles  are a form of two dimensional </a:t>
            </a:r>
            <a:r>
              <a:rPr lang="en" sz="1500">
                <a:latin typeface="Roboto"/>
                <a:ea typeface="Roboto"/>
                <a:cs typeface="Roboto"/>
                <a:sym typeface="Roboto"/>
              </a:rPr>
              <a:t>structured</a:t>
            </a:r>
            <a:r>
              <a:rPr lang="en" sz="1500">
                <a:latin typeface="Roboto"/>
                <a:ea typeface="Roboto"/>
                <a:cs typeface="Roboto"/>
                <a:sym typeface="Roboto"/>
              </a:rPr>
              <a:t> pen and ink art created by a small set of basic strokes:</a:t>
            </a:r>
            <a:endParaRPr sz="1500">
              <a:latin typeface="Roboto"/>
              <a:ea typeface="Roboto"/>
              <a:cs typeface="Roboto"/>
              <a:sym typeface="Roboto"/>
            </a:endParaRPr>
          </a:p>
          <a:p>
            <a:pPr indent="-323850" lvl="0" marL="457200" rtl="0" algn="l">
              <a:lnSpc>
                <a:spcPct val="115000"/>
              </a:lnSpc>
              <a:spcBef>
                <a:spcPts val="2400"/>
              </a:spcBef>
              <a:spcAft>
                <a:spcPts val="0"/>
              </a:spcAft>
              <a:buSzPts val="1500"/>
              <a:buFont typeface="Roboto"/>
              <a:buChar char="❖"/>
            </a:pPr>
            <a:r>
              <a:rPr lang="en" sz="1500">
                <a:latin typeface="Roboto"/>
                <a:ea typeface="Roboto"/>
                <a:cs typeface="Roboto"/>
                <a:sym typeface="Roboto"/>
              </a:rPr>
              <a:t>Dots </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Straight Lines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Curves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Shapes</a:t>
            </a:r>
            <a:endParaRPr sz="1500">
              <a:latin typeface="Roboto"/>
              <a:ea typeface="Roboto"/>
              <a:cs typeface="Roboto"/>
              <a:sym typeface="Roboto"/>
            </a:endParaRPr>
          </a:p>
          <a:p>
            <a:pPr indent="0" lvl="0" marL="0" rtl="0" algn="ctr">
              <a:lnSpc>
                <a:spcPct val="115000"/>
              </a:lnSpc>
              <a:spcBef>
                <a:spcPts val="2400"/>
              </a:spcBef>
              <a:spcAft>
                <a:spcPts val="0"/>
              </a:spcAft>
              <a:buNone/>
            </a:pPr>
            <a:r>
              <a:rPr lang="en" sz="1500">
                <a:latin typeface="Roboto"/>
                <a:ea typeface="Roboto"/>
                <a:cs typeface="Roboto"/>
                <a:sym typeface="Roboto"/>
              </a:rPr>
              <a:t>  </a:t>
            </a:r>
            <a:endParaRPr sz="1500">
              <a:latin typeface="Roboto"/>
              <a:ea typeface="Roboto"/>
              <a:cs typeface="Roboto"/>
              <a:sym typeface="Roboto"/>
            </a:endParaRPr>
          </a:p>
          <a:p>
            <a:pPr indent="0" lvl="0" marL="0" rtl="0" algn="l">
              <a:spcBef>
                <a:spcPts val="600"/>
              </a:spcBef>
              <a:spcAft>
                <a:spcPts val="1600"/>
              </a:spcAft>
              <a:buNone/>
            </a:pPr>
            <a:r>
              <a:t/>
            </a:r>
            <a:endParaRPr sz="15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9"/>
          <p:cNvPicPr preferRelativeResize="0"/>
          <p:nvPr/>
        </p:nvPicPr>
        <p:blipFill>
          <a:blip r:embed="rId3">
            <a:alphaModFix/>
          </a:blip>
          <a:stretch>
            <a:fillRect/>
          </a:stretch>
        </p:blipFill>
        <p:spPr>
          <a:xfrm>
            <a:off x="5186250" y="76200"/>
            <a:ext cx="3855629" cy="4991100"/>
          </a:xfrm>
          <a:prstGeom prst="rect">
            <a:avLst/>
          </a:prstGeom>
          <a:noFill/>
          <a:ln>
            <a:noFill/>
          </a:ln>
        </p:spPr>
      </p:pic>
      <p:pic>
        <p:nvPicPr>
          <p:cNvPr id="155" name="Google Shape;155;p19"/>
          <p:cNvPicPr preferRelativeResize="0"/>
          <p:nvPr/>
        </p:nvPicPr>
        <p:blipFill rotWithShape="1">
          <a:blip r:embed="rId4">
            <a:alphaModFix/>
          </a:blip>
          <a:srcRect b="9599" l="16222" r="18336" t="13299"/>
          <a:stretch/>
        </p:blipFill>
        <p:spPr>
          <a:xfrm>
            <a:off x="1075825" y="1926800"/>
            <a:ext cx="2687500" cy="2637100"/>
          </a:xfrm>
          <a:prstGeom prst="rect">
            <a:avLst/>
          </a:prstGeom>
          <a:noFill/>
          <a:ln>
            <a:noFill/>
          </a:ln>
        </p:spPr>
      </p:pic>
      <p:sp>
        <p:nvSpPr>
          <p:cNvPr id="156" name="Google Shape;156;p19"/>
          <p:cNvSpPr txBox="1"/>
          <p:nvPr/>
        </p:nvSpPr>
        <p:spPr>
          <a:xfrm>
            <a:off x="294588" y="332150"/>
            <a:ext cx="4357200" cy="178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600"/>
              </a:spcAft>
              <a:buNone/>
            </a:pPr>
            <a:r>
              <a:rPr lang="en" sz="1500">
                <a:latin typeface="Roboto"/>
                <a:ea typeface="Roboto"/>
                <a:cs typeface="Roboto"/>
                <a:sym typeface="Roboto"/>
              </a:rPr>
              <a:t>The tangles are generated by recursively splitting and combining initial set of polygons, using group grammars that perform operations on the polygons.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p:nvPr/>
        </p:nvSpPr>
        <p:spPr>
          <a:xfrm>
            <a:off x="0" y="396750"/>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txBox="1"/>
          <p:nvPr/>
        </p:nvSpPr>
        <p:spPr>
          <a:xfrm>
            <a:off x="176300" y="417750"/>
            <a:ext cx="14127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Purpose</a:t>
            </a:r>
            <a:endParaRPr b="1" sz="2500">
              <a:latin typeface="Lato"/>
              <a:ea typeface="Lato"/>
              <a:cs typeface="Lato"/>
              <a:sym typeface="Lato"/>
            </a:endParaRPr>
          </a:p>
        </p:txBody>
      </p:sp>
      <p:grpSp>
        <p:nvGrpSpPr>
          <p:cNvPr id="163" name="Google Shape;163;p20"/>
          <p:cNvGrpSpPr/>
          <p:nvPr/>
        </p:nvGrpSpPr>
        <p:grpSpPr>
          <a:xfrm>
            <a:off x="323513" y="2480025"/>
            <a:ext cx="2952125" cy="1289700"/>
            <a:chOff x="323513" y="1986800"/>
            <a:chExt cx="2952125" cy="1289700"/>
          </a:xfrm>
        </p:grpSpPr>
        <p:sp>
          <p:nvSpPr>
            <p:cNvPr id="164" name="Google Shape;164;p20"/>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Group Grammars Simplicity</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100">
                  <a:latin typeface="Roboto"/>
                  <a:ea typeface="Roboto"/>
                  <a:cs typeface="Roboto"/>
                  <a:sym typeface="Roboto"/>
                </a:rPr>
                <a:t>Expressing complex tangles patterns and sub-pattern distributions, with relatively simple grammars.</a:t>
              </a:r>
              <a:endParaRPr sz="1100">
                <a:latin typeface="Roboto"/>
                <a:ea typeface="Roboto"/>
                <a:cs typeface="Roboto"/>
                <a:sym typeface="Roboto"/>
              </a:endParaRPr>
            </a:p>
          </p:txBody>
        </p:sp>
        <p:cxnSp>
          <p:nvCxnSpPr>
            <p:cNvPr id="165" name="Google Shape;165;p20"/>
            <p:cNvCxnSpPr/>
            <p:nvPr/>
          </p:nvCxnSpPr>
          <p:spPr>
            <a:xfrm rot="10800000">
              <a:off x="2642038" y="2647950"/>
              <a:ext cx="633600" cy="0"/>
            </a:xfrm>
            <a:prstGeom prst="straightConnector1">
              <a:avLst/>
            </a:prstGeom>
            <a:noFill/>
            <a:ln cap="flat" cmpd="sng" w="9525">
              <a:solidFill>
                <a:srgbClr val="307BF3"/>
              </a:solidFill>
              <a:prstDash val="solid"/>
              <a:round/>
              <a:headEnd len="sm" w="sm" type="none"/>
              <a:tailEnd len="med" w="med" type="oval"/>
            </a:ln>
          </p:spPr>
        </p:cxnSp>
      </p:grpSp>
      <p:grpSp>
        <p:nvGrpSpPr>
          <p:cNvPr id="166" name="Google Shape;166;p20"/>
          <p:cNvGrpSpPr/>
          <p:nvPr/>
        </p:nvGrpSpPr>
        <p:grpSpPr>
          <a:xfrm>
            <a:off x="5209838" y="1553575"/>
            <a:ext cx="3610650" cy="1289700"/>
            <a:chOff x="5209838" y="1060350"/>
            <a:chExt cx="3610650" cy="1289700"/>
          </a:xfrm>
        </p:grpSpPr>
        <p:sp>
          <p:nvSpPr>
            <p:cNvPr id="167" name="Google Shape;167;p20"/>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Artistry</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100">
                  <a:latin typeface="Roboto"/>
                  <a:ea typeface="Roboto"/>
                  <a:cs typeface="Roboto"/>
                  <a:sym typeface="Roboto"/>
                </a:rPr>
                <a:t>Tangles take artists hours of tedious and time-consuming work which can now happen quicker and with fine control.</a:t>
              </a:r>
              <a:endParaRPr b="1" sz="1100">
                <a:latin typeface="Roboto"/>
                <a:ea typeface="Roboto"/>
                <a:cs typeface="Roboto"/>
                <a:sym typeface="Roboto"/>
              </a:endParaRPr>
            </a:p>
          </p:txBody>
        </p:sp>
        <p:cxnSp>
          <p:nvCxnSpPr>
            <p:cNvPr id="168" name="Google Shape;168;p20"/>
            <p:cNvCxnSpPr/>
            <p:nvPr/>
          </p:nvCxnSpPr>
          <p:spPr>
            <a:xfrm>
              <a:off x="5209838" y="1705200"/>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169" name="Google Shape;169;p20"/>
          <p:cNvGrpSpPr/>
          <p:nvPr/>
        </p:nvGrpSpPr>
        <p:grpSpPr>
          <a:xfrm>
            <a:off x="5209838" y="3513675"/>
            <a:ext cx="3610650" cy="1289700"/>
            <a:chOff x="5209838" y="3020450"/>
            <a:chExt cx="3610650" cy="1289700"/>
          </a:xfrm>
        </p:grpSpPr>
        <p:sp>
          <p:nvSpPr>
            <p:cNvPr id="170" name="Google Shape;170;p20"/>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Speed</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100">
                  <a:latin typeface="Roboto"/>
                  <a:ea typeface="Roboto"/>
                  <a:cs typeface="Roboto"/>
                  <a:sym typeface="Roboto"/>
                </a:rPr>
                <a:t>Group grammars can, in few tens of seconds, produce a wide variety of patterns!</a:t>
              </a:r>
              <a:endParaRPr sz="1100">
                <a:latin typeface="Roboto"/>
                <a:ea typeface="Roboto"/>
                <a:cs typeface="Roboto"/>
                <a:sym typeface="Roboto"/>
              </a:endParaRPr>
            </a:p>
          </p:txBody>
        </p:sp>
        <p:cxnSp>
          <p:nvCxnSpPr>
            <p:cNvPr id="171" name="Google Shape;171;p20"/>
            <p:cNvCxnSpPr/>
            <p:nvPr/>
          </p:nvCxnSpPr>
          <p:spPr>
            <a:xfrm>
              <a:off x="5209838" y="3648300"/>
              <a:ext cx="1286700" cy="0"/>
            </a:xfrm>
            <a:prstGeom prst="straightConnector1">
              <a:avLst/>
            </a:prstGeom>
            <a:noFill/>
            <a:ln cap="flat" cmpd="sng" w="9525">
              <a:solidFill>
                <a:srgbClr val="0D5DDF"/>
              </a:solidFill>
              <a:prstDash val="solid"/>
              <a:round/>
              <a:headEnd len="sm" w="sm" type="none"/>
              <a:tailEnd len="med" w="med" type="oval"/>
            </a:ln>
          </p:spPr>
        </p:cxnSp>
      </p:grpSp>
      <p:grpSp>
        <p:nvGrpSpPr>
          <p:cNvPr id="172" name="Google Shape;172;p20"/>
          <p:cNvGrpSpPr/>
          <p:nvPr/>
        </p:nvGrpSpPr>
        <p:grpSpPr>
          <a:xfrm>
            <a:off x="2662213" y="1221688"/>
            <a:ext cx="3814835" cy="3790597"/>
            <a:chOff x="2662213" y="676344"/>
            <a:chExt cx="3814835" cy="3790597"/>
          </a:xfrm>
        </p:grpSpPr>
        <p:sp>
          <p:nvSpPr>
            <p:cNvPr id="173" name="Google Shape;173;p20"/>
            <p:cNvSpPr/>
            <p:nvPr/>
          </p:nvSpPr>
          <p:spPr>
            <a:xfrm rot="3600185">
              <a:off x="3169983" y="1184511"/>
              <a:ext cx="2774659" cy="2774659"/>
            </a:xfrm>
            <a:prstGeom prst="blockArc">
              <a:avLst>
                <a:gd fmla="val 12622480" name="adj1"/>
                <a:gd fmla="val 19781569" name="adj2"/>
                <a:gd fmla="val 20773" name="adj3"/>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rot="10800000">
              <a:off x="3183490" y="1163229"/>
              <a:ext cx="2774700" cy="2774700"/>
            </a:xfrm>
            <a:prstGeom prst="blockArc">
              <a:avLst>
                <a:gd fmla="val 12622480" name="adj1"/>
                <a:gd fmla="val 19662822" name="adj2"/>
                <a:gd fmla="val 20729"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rot="-3600185">
              <a:off x="3194618" y="1184114"/>
              <a:ext cx="2774659" cy="2774659"/>
            </a:xfrm>
            <a:prstGeom prst="blockArc">
              <a:avLst>
                <a:gd fmla="val 12622480" name="adj1"/>
                <a:gd fmla="val 19703271" name="adj2"/>
                <a:gd fmla="val 20851" name="adj3"/>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0"/>
            <p:cNvGrpSpPr/>
            <p:nvPr/>
          </p:nvGrpSpPr>
          <p:grpSpPr>
            <a:xfrm rot="-7200165">
              <a:off x="3337679" y="2826785"/>
              <a:ext cx="585011" cy="585536"/>
              <a:chOff x="1967628" y="812211"/>
              <a:chExt cx="588000" cy="588000"/>
            </a:xfrm>
          </p:grpSpPr>
          <p:sp>
            <p:nvSpPr>
              <p:cNvPr id="177" name="Google Shape;177;p20"/>
              <p:cNvSpPr/>
              <p:nvPr/>
            </p:nvSpPr>
            <p:spPr>
              <a:xfrm rot="39023">
                <a:off x="1970909" y="815492"/>
                <a:ext cx="581437" cy="581437"/>
              </a:xfrm>
              <a:prstGeom prst="pie">
                <a:avLst>
                  <a:gd fmla="val 6190354" name="adj1"/>
                  <a:gd fmla="val 14996165" name="adj2"/>
                </a:avLst>
              </a:prstGeom>
              <a:solidFill>
                <a:srgbClr val="6FA8DC"/>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rot="10800000">
                <a:off x="1970875" y="815525"/>
                <a:ext cx="581400" cy="581400"/>
              </a:xfrm>
              <a:prstGeom prst="pie">
                <a:avLst>
                  <a:gd fmla="val 4028252" name="adj1"/>
                  <a:gd fmla="val 17183677"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0"/>
            <p:cNvGrpSpPr/>
            <p:nvPr/>
          </p:nvGrpSpPr>
          <p:grpSpPr>
            <a:xfrm>
              <a:off x="4264097" y="1180331"/>
              <a:ext cx="585001" cy="585530"/>
              <a:chOff x="1970048" y="811613"/>
              <a:chExt cx="588000" cy="588000"/>
            </a:xfrm>
          </p:grpSpPr>
          <p:sp>
            <p:nvSpPr>
              <p:cNvPr id="180" name="Google Shape;180;p20"/>
              <p:cNvSpPr/>
              <p:nvPr/>
            </p:nvSpPr>
            <p:spPr>
              <a:xfrm rot="39023">
                <a:off x="1973329" y="814894"/>
                <a:ext cx="581437" cy="581437"/>
              </a:xfrm>
              <a:prstGeom prst="pie">
                <a:avLst>
                  <a:gd fmla="val 6190354" name="adj1"/>
                  <a:gd fmla="val 14996165" name="adj2"/>
                </a:avLst>
              </a:prstGeom>
              <a:solidFill>
                <a:srgbClr val="00FFF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0800000">
                <a:off x="1973295" y="814927"/>
                <a:ext cx="581400" cy="581400"/>
              </a:xfrm>
              <a:prstGeom prst="pie">
                <a:avLst>
                  <a:gd fmla="val 4028252" name="adj1"/>
                  <a:gd fmla="val 17183677"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rot="7200165">
              <a:off x="5229930" y="2804716"/>
              <a:ext cx="585011" cy="585536"/>
              <a:chOff x="1977085" y="811649"/>
              <a:chExt cx="588000" cy="588000"/>
            </a:xfrm>
          </p:grpSpPr>
          <p:sp>
            <p:nvSpPr>
              <p:cNvPr id="183" name="Google Shape;183;p20"/>
              <p:cNvSpPr/>
              <p:nvPr/>
            </p:nvSpPr>
            <p:spPr>
              <a:xfrm rot="39023">
                <a:off x="1980366" y="814930"/>
                <a:ext cx="581437" cy="581437"/>
              </a:xfrm>
              <a:prstGeom prst="pie">
                <a:avLst>
                  <a:gd fmla="val 6190354" name="adj1"/>
                  <a:gd fmla="val 14996165" name="adj2"/>
                </a:avLst>
              </a:prstGeom>
              <a:solidFill>
                <a:schemeClr val="accent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rot="10800000">
                <a:off x="1980332" y="814963"/>
                <a:ext cx="581400" cy="581400"/>
              </a:xfrm>
              <a:prstGeom prst="pie">
                <a:avLst>
                  <a:gd fmla="val 4028252" name="adj1"/>
                  <a:gd fmla="val 17183677"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5" name="Google Shape;185;p20"/>
          <p:cNvSpPr txBox="1"/>
          <p:nvPr/>
        </p:nvSpPr>
        <p:spPr>
          <a:xfrm>
            <a:off x="3375648" y="3432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86" name="Google Shape;186;p20"/>
          <p:cNvSpPr txBox="1"/>
          <p:nvPr/>
        </p:nvSpPr>
        <p:spPr>
          <a:xfrm>
            <a:off x="5281877" y="340321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02 </a:t>
            </a:r>
            <a:endParaRPr b="1" sz="1600">
              <a:latin typeface="Roboto"/>
              <a:ea typeface="Roboto"/>
              <a:cs typeface="Roboto"/>
              <a:sym typeface="Roboto"/>
            </a:endParaRPr>
          </a:p>
        </p:txBody>
      </p:sp>
      <p:sp>
        <p:nvSpPr>
          <p:cNvPr id="187" name="Google Shape;187;p20"/>
          <p:cNvSpPr txBox="1"/>
          <p:nvPr/>
        </p:nvSpPr>
        <p:spPr>
          <a:xfrm>
            <a:off x="4317450" y="1812607"/>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03 </a:t>
            </a:r>
            <a:endParaRPr b="1" sz="16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p:nvPr/>
        </p:nvSpPr>
        <p:spPr>
          <a:xfrm>
            <a:off x="0" y="1681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nvSpPr>
        <p:spPr>
          <a:xfrm>
            <a:off x="176300" y="189150"/>
            <a:ext cx="1575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Grammar</a:t>
            </a:r>
            <a:endParaRPr b="1" sz="2500">
              <a:latin typeface="Lato"/>
              <a:ea typeface="Lato"/>
              <a:cs typeface="Lato"/>
              <a:sym typeface="Lato"/>
            </a:endParaRPr>
          </a:p>
        </p:txBody>
      </p:sp>
      <p:pic>
        <p:nvPicPr>
          <p:cNvPr id="194" name="Google Shape;194;p21"/>
          <p:cNvPicPr preferRelativeResize="0"/>
          <p:nvPr/>
        </p:nvPicPr>
        <p:blipFill>
          <a:blip r:embed="rId3">
            <a:alphaModFix/>
          </a:blip>
          <a:stretch>
            <a:fillRect/>
          </a:stretch>
        </p:blipFill>
        <p:spPr>
          <a:xfrm>
            <a:off x="6044000" y="1414300"/>
            <a:ext cx="2381250" cy="542925"/>
          </a:xfrm>
          <a:prstGeom prst="rect">
            <a:avLst/>
          </a:prstGeom>
          <a:noFill/>
          <a:ln>
            <a:noFill/>
          </a:ln>
        </p:spPr>
      </p:pic>
      <p:pic>
        <p:nvPicPr>
          <p:cNvPr id="195" name="Google Shape;195;p21"/>
          <p:cNvPicPr preferRelativeResize="0"/>
          <p:nvPr/>
        </p:nvPicPr>
        <p:blipFill>
          <a:blip r:embed="rId4">
            <a:alphaModFix/>
          </a:blip>
          <a:stretch>
            <a:fillRect/>
          </a:stretch>
        </p:blipFill>
        <p:spPr>
          <a:xfrm>
            <a:off x="4655325" y="3936025"/>
            <a:ext cx="4303325" cy="396350"/>
          </a:xfrm>
          <a:prstGeom prst="rect">
            <a:avLst/>
          </a:prstGeom>
          <a:noFill/>
          <a:ln>
            <a:noFill/>
          </a:ln>
        </p:spPr>
      </p:pic>
      <p:pic>
        <p:nvPicPr>
          <p:cNvPr id="196" name="Google Shape;196;p21"/>
          <p:cNvPicPr preferRelativeResize="0"/>
          <p:nvPr/>
        </p:nvPicPr>
        <p:blipFill>
          <a:blip r:embed="rId5">
            <a:alphaModFix/>
          </a:blip>
          <a:stretch>
            <a:fillRect/>
          </a:stretch>
        </p:blipFill>
        <p:spPr>
          <a:xfrm>
            <a:off x="324388" y="1271702"/>
            <a:ext cx="4303335" cy="1277662"/>
          </a:xfrm>
          <a:prstGeom prst="rect">
            <a:avLst/>
          </a:prstGeom>
          <a:noFill/>
          <a:ln>
            <a:noFill/>
          </a:ln>
        </p:spPr>
      </p:pic>
      <p:sp>
        <p:nvSpPr>
          <p:cNvPr id="197" name="Google Shape;197;p21"/>
          <p:cNvSpPr txBox="1"/>
          <p:nvPr/>
        </p:nvSpPr>
        <p:spPr>
          <a:xfrm>
            <a:off x="176300" y="808839"/>
            <a:ext cx="1412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Shape</a:t>
            </a:r>
            <a:endParaRPr b="1" sz="1500">
              <a:latin typeface="Lato"/>
              <a:ea typeface="Lato"/>
              <a:cs typeface="Lato"/>
              <a:sym typeface="Lato"/>
            </a:endParaRPr>
          </a:p>
        </p:txBody>
      </p:sp>
      <p:sp>
        <p:nvSpPr>
          <p:cNvPr id="198" name="Google Shape;198;p21"/>
          <p:cNvSpPr txBox="1"/>
          <p:nvPr/>
        </p:nvSpPr>
        <p:spPr>
          <a:xfrm>
            <a:off x="176300" y="2961439"/>
            <a:ext cx="1412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Rules</a:t>
            </a:r>
            <a:endParaRPr b="1" sz="1500">
              <a:latin typeface="Lato"/>
              <a:ea typeface="Lato"/>
              <a:cs typeface="Lato"/>
              <a:sym typeface="Lato"/>
            </a:endParaRPr>
          </a:p>
        </p:txBody>
      </p:sp>
      <p:sp>
        <p:nvSpPr>
          <p:cNvPr id="199" name="Google Shape;199;p21"/>
          <p:cNvSpPr txBox="1"/>
          <p:nvPr/>
        </p:nvSpPr>
        <p:spPr>
          <a:xfrm>
            <a:off x="1627800" y="2529000"/>
            <a:ext cx="1696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latin typeface="Lato"/>
                <a:ea typeface="Lato"/>
                <a:cs typeface="Lato"/>
                <a:sym typeface="Lato"/>
              </a:rPr>
              <a:t>Geometric Shape</a:t>
            </a:r>
            <a:endParaRPr i="1" sz="1500">
              <a:latin typeface="Lato"/>
              <a:ea typeface="Lato"/>
              <a:cs typeface="Lato"/>
              <a:sym typeface="Lato"/>
            </a:endParaRPr>
          </a:p>
        </p:txBody>
      </p:sp>
      <p:sp>
        <p:nvSpPr>
          <p:cNvPr id="200" name="Google Shape;200;p21"/>
          <p:cNvSpPr txBox="1"/>
          <p:nvPr/>
        </p:nvSpPr>
        <p:spPr>
          <a:xfrm>
            <a:off x="6386375" y="2528975"/>
            <a:ext cx="1696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latin typeface="Lato"/>
                <a:ea typeface="Lato"/>
                <a:cs typeface="Lato"/>
                <a:sym typeface="Lato"/>
              </a:rPr>
              <a:t>Grammar Shape</a:t>
            </a:r>
            <a:endParaRPr i="1" sz="1500">
              <a:latin typeface="Lato"/>
              <a:ea typeface="Lato"/>
              <a:cs typeface="Lato"/>
              <a:sym typeface="Lato"/>
            </a:endParaRPr>
          </a:p>
        </p:txBody>
      </p:sp>
      <p:sp>
        <p:nvSpPr>
          <p:cNvPr id="201" name="Google Shape;201;p21"/>
          <p:cNvSpPr txBox="1"/>
          <p:nvPr/>
        </p:nvSpPr>
        <p:spPr>
          <a:xfrm>
            <a:off x="5568750" y="4495700"/>
            <a:ext cx="25947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Lato"/>
                <a:ea typeface="Lato"/>
                <a:cs typeface="Lato"/>
                <a:sym typeface="Lato"/>
              </a:rPr>
              <a:t>General Production Rule </a:t>
            </a:r>
            <a:endParaRPr i="1" sz="1500">
              <a:latin typeface="Lato"/>
              <a:ea typeface="Lato"/>
              <a:cs typeface="Lato"/>
              <a:sym typeface="Lato"/>
            </a:endParaRPr>
          </a:p>
        </p:txBody>
      </p:sp>
      <p:pic>
        <p:nvPicPr>
          <p:cNvPr id="202" name="Google Shape;202;p21"/>
          <p:cNvPicPr preferRelativeResize="0"/>
          <p:nvPr/>
        </p:nvPicPr>
        <p:blipFill>
          <a:blip r:embed="rId6">
            <a:alphaModFix/>
          </a:blip>
          <a:stretch>
            <a:fillRect/>
          </a:stretch>
        </p:blipFill>
        <p:spPr>
          <a:xfrm>
            <a:off x="939999" y="3317674"/>
            <a:ext cx="1209310" cy="1177200"/>
          </a:xfrm>
          <a:prstGeom prst="rect">
            <a:avLst/>
          </a:prstGeom>
          <a:noFill/>
          <a:ln>
            <a:noFill/>
          </a:ln>
        </p:spPr>
      </p:pic>
      <p:pic>
        <p:nvPicPr>
          <p:cNvPr id="203" name="Google Shape;203;p21"/>
          <p:cNvPicPr preferRelativeResize="0"/>
          <p:nvPr/>
        </p:nvPicPr>
        <p:blipFill>
          <a:blip r:embed="rId7">
            <a:alphaModFix/>
          </a:blip>
          <a:stretch>
            <a:fillRect/>
          </a:stretch>
        </p:blipFill>
        <p:spPr>
          <a:xfrm>
            <a:off x="2718600" y="3292550"/>
            <a:ext cx="1166206" cy="1177200"/>
          </a:xfrm>
          <a:prstGeom prst="rect">
            <a:avLst/>
          </a:prstGeom>
          <a:noFill/>
          <a:ln>
            <a:noFill/>
          </a:ln>
        </p:spPr>
      </p:pic>
      <p:sp>
        <p:nvSpPr>
          <p:cNvPr id="204" name="Google Shape;204;p21"/>
          <p:cNvSpPr/>
          <p:nvPr/>
        </p:nvSpPr>
        <p:spPr>
          <a:xfrm>
            <a:off x="2235050" y="3708125"/>
            <a:ext cx="397800" cy="396300"/>
          </a:xfrm>
          <a:prstGeom prst="rightArrow">
            <a:avLst>
              <a:gd fmla="val 50000" name="adj1"/>
              <a:gd fmla="val 50000" name="adj2"/>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a:off x="1066550" y="4495700"/>
            <a:ext cx="27630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Lato"/>
                <a:ea typeface="Lato"/>
                <a:cs typeface="Lato"/>
                <a:sym typeface="Lato"/>
              </a:rPr>
              <a:t>Regular Split Rule </a:t>
            </a:r>
            <a:endParaRPr i="1" sz="1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p:nvPr/>
        </p:nvSpPr>
        <p:spPr>
          <a:xfrm>
            <a:off x="0" y="2233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219150" y="320550"/>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Operators</a:t>
            </a:r>
            <a:endParaRPr b="1" sz="2500">
              <a:latin typeface="Lato"/>
              <a:ea typeface="Lato"/>
              <a:cs typeface="Lato"/>
              <a:sym typeface="Lato"/>
            </a:endParaRPr>
          </a:p>
        </p:txBody>
      </p:sp>
      <p:pic>
        <p:nvPicPr>
          <p:cNvPr id="212" name="Google Shape;212;p22"/>
          <p:cNvPicPr preferRelativeResize="0"/>
          <p:nvPr/>
        </p:nvPicPr>
        <p:blipFill>
          <a:blip r:embed="rId3">
            <a:alphaModFix/>
          </a:blip>
          <a:stretch>
            <a:fillRect/>
          </a:stretch>
        </p:blipFill>
        <p:spPr>
          <a:xfrm>
            <a:off x="195275" y="1499075"/>
            <a:ext cx="4057650" cy="400050"/>
          </a:xfrm>
          <a:prstGeom prst="rect">
            <a:avLst/>
          </a:prstGeom>
          <a:noFill/>
          <a:ln>
            <a:noFill/>
          </a:ln>
        </p:spPr>
      </p:pic>
      <p:pic>
        <p:nvPicPr>
          <p:cNvPr id="213" name="Google Shape;213;p22"/>
          <p:cNvPicPr preferRelativeResize="0"/>
          <p:nvPr/>
        </p:nvPicPr>
        <p:blipFill rotWithShape="1">
          <a:blip r:embed="rId4">
            <a:alphaModFix/>
          </a:blip>
          <a:srcRect b="0" l="-1520" r="1520" t="0"/>
          <a:stretch/>
        </p:blipFill>
        <p:spPr>
          <a:xfrm>
            <a:off x="176300" y="1888725"/>
            <a:ext cx="5019675" cy="409575"/>
          </a:xfrm>
          <a:prstGeom prst="rect">
            <a:avLst/>
          </a:prstGeom>
          <a:noFill/>
          <a:ln>
            <a:noFill/>
          </a:ln>
        </p:spPr>
      </p:pic>
      <p:pic>
        <p:nvPicPr>
          <p:cNvPr id="214" name="Google Shape;214;p22"/>
          <p:cNvPicPr preferRelativeResize="0"/>
          <p:nvPr/>
        </p:nvPicPr>
        <p:blipFill>
          <a:blip r:embed="rId5">
            <a:alphaModFix/>
          </a:blip>
          <a:stretch>
            <a:fillRect/>
          </a:stretch>
        </p:blipFill>
        <p:spPr>
          <a:xfrm>
            <a:off x="242963" y="3228425"/>
            <a:ext cx="4133850" cy="438150"/>
          </a:xfrm>
          <a:prstGeom prst="rect">
            <a:avLst/>
          </a:prstGeom>
          <a:noFill/>
          <a:ln>
            <a:noFill/>
          </a:ln>
        </p:spPr>
      </p:pic>
      <p:pic>
        <p:nvPicPr>
          <p:cNvPr id="215" name="Google Shape;215;p22"/>
          <p:cNvPicPr preferRelativeResize="0"/>
          <p:nvPr/>
        </p:nvPicPr>
        <p:blipFill>
          <a:blip r:embed="rId6">
            <a:alphaModFix/>
          </a:blip>
          <a:stretch>
            <a:fillRect/>
          </a:stretch>
        </p:blipFill>
        <p:spPr>
          <a:xfrm>
            <a:off x="195263" y="4142825"/>
            <a:ext cx="4419600" cy="409575"/>
          </a:xfrm>
          <a:prstGeom prst="rect">
            <a:avLst/>
          </a:prstGeom>
          <a:noFill/>
          <a:ln>
            <a:noFill/>
          </a:ln>
        </p:spPr>
      </p:pic>
      <p:pic>
        <p:nvPicPr>
          <p:cNvPr id="216" name="Google Shape;216;p22"/>
          <p:cNvPicPr preferRelativeResize="0"/>
          <p:nvPr/>
        </p:nvPicPr>
        <p:blipFill>
          <a:blip r:embed="rId7">
            <a:alphaModFix/>
          </a:blip>
          <a:stretch>
            <a:fillRect/>
          </a:stretch>
        </p:blipFill>
        <p:spPr>
          <a:xfrm>
            <a:off x="152400" y="3704663"/>
            <a:ext cx="4505325" cy="381000"/>
          </a:xfrm>
          <a:prstGeom prst="rect">
            <a:avLst/>
          </a:prstGeom>
          <a:noFill/>
          <a:ln>
            <a:noFill/>
          </a:ln>
        </p:spPr>
      </p:pic>
      <p:pic>
        <p:nvPicPr>
          <p:cNvPr id="217" name="Google Shape;217;p22"/>
          <p:cNvPicPr preferRelativeResize="0"/>
          <p:nvPr/>
        </p:nvPicPr>
        <p:blipFill>
          <a:blip r:embed="rId8">
            <a:alphaModFix/>
          </a:blip>
          <a:stretch>
            <a:fillRect/>
          </a:stretch>
        </p:blipFill>
        <p:spPr>
          <a:xfrm>
            <a:off x="219138" y="4533350"/>
            <a:ext cx="4181475" cy="404659"/>
          </a:xfrm>
          <a:prstGeom prst="rect">
            <a:avLst/>
          </a:prstGeom>
          <a:noFill/>
          <a:ln>
            <a:noFill/>
          </a:ln>
        </p:spPr>
      </p:pic>
      <p:pic>
        <p:nvPicPr>
          <p:cNvPr id="218" name="Google Shape;218;p22"/>
          <p:cNvPicPr preferRelativeResize="0"/>
          <p:nvPr/>
        </p:nvPicPr>
        <p:blipFill>
          <a:blip r:embed="rId9">
            <a:alphaModFix/>
          </a:blip>
          <a:stretch>
            <a:fillRect/>
          </a:stretch>
        </p:blipFill>
        <p:spPr>
          <a:xfrm>
            <a:off x="5304075" y="963327"/>
            <a:ext cx="3656475" cy="1683902"/>
          </a:xfrm>
          <a:prstGeom prst="rect">
            <a:avLst/>
          </a:prstGeom>
          <a:noFill/>
          <a:ln>
            <a:noFill/>
          </a:ln>
        </p:spPr>
      </p:pic>
      <p:sp>
        <p:nvSpPr>
          <p:cNvPr id="219" name="Google Shape;219;p22"/>
          <p:cNvSpPr txBox="1"/>
          <p:nvPr/>
        </p:nvSpPr>
        <p:spPr>
          <a:xfrm>
            <a:off x="291750" y="1033600"/>
            <a:ext cx="2248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Grouping Operators</a:t>
            </a:r>
            <a:endParaRPr b="1" sz="1500">
              <a:latin typeface="Lato"/>
              <a:ea typeface="Lato"/>
              <a:cs typeface="Lato"/>
              <a:sym typeface="Lato"/>
            </a:endParaRPr>
          </a:p>
        </p:txBody>
      </p:sp>
      <p:sp>
        <p:nvSpPr>
          <p:cNvPr id="220" name="Google Shape;220;p22"/>
          <p:cNvSpPr txBox="1"/>
          <p:nvPr/>
        </p:nvSpPr>
        <p:spPr>
          <a:xfrm>
            <a:off x="291750" y="2821575"/>
            <a:ext cx="20286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Geometric Operators</a:t>
            </a:r>
            <a:endParaRPr b="1" sz="1500">
              <a:latin typeface="Lato"/>
              <a:ea typeface="Lato"/>
              <a:cs typeface="Lato"/>
              <a:sym typeface="Lato"/>
            </a:endParaRPr>
          </a:p>
        </p:txBody>
      </p:sp>
      <p:pic>
        <p:nvPicPr>
          <p:cNvPr id="221" name="Google Shape;221;p22"/>
          <p:cNvPicPr preferRelativeResize="0"/>
          <p:nvPr/>
        </p:nvPicPr>
        <p:blipFill>
          <a:blip r:embed="rId10">
            <a:alphaModFix/>
          </a:blip>
          <a:stretch>
            <a:fillRect/>
          </a:stretch>
        </p:blipFill>
        <p:spPr>
          <a:xfrm>
            <a:off x="4830262" y="3406528"/>
            <a:ext cx="4181488" cy="974419"/>
          </a:xfrm>
          <a:prstGeom prst="rect">
            <a:avLst/>
          </a:prstGeom>
          <a:noFill/>
          <a:ln>
            <a:noFill/>
          </a:ln>
        </p:spPr>
      </p:pic>
      <p:sp>
        <p:nvSpPr>
          <p:cNvPr id="222" name="Google Shape;222;p22"/>
          <p:cNvSpPr txBox="1"/>
          <p:nvPr/>
        </p:nvSpPr>
        <p:spPr>
          <a:xfrm>
            <a:off x="5522075" y="2605175"/>
            <a:ext cx="31545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Lato"/>
                <a:ea typeface="Lato"/>
                <a:cs typeface="Lato"/>
                <a:sym typeface="Lato"/>
              </a:rPr>
              <a:t>Grouping Operators Geometry</a:t>
            </a:r>
            <a:endParaRPr i="1" sz="1500">
              <a:latin typeface="Lato"/>
              <a:ea typeface="Lato"/>
              <a:cs typeface="Lato"/>
              <a:sym typeface="Lato"/>
            </a:endParaRPr>
          </a:p>
        </p:txBody>
      </p:sp>
      <p:sp>
        <p:nvSpPr>
          <p:cNvPr id="223" name="Google Shape;223;p22"/>
          <p:cNvSpPr txBox="1"/>
          <p:nvPr/>
        </p:nvSpPr>
        <p:spPr>
          <a:xfrm>
            <a:off x="5661450" y="4457150"/>
            <a:ext cx="2837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latin typeface="Lato"/>
                <a:ea typeface="Lato"/>
                <a:cs typeface="Lato"/>
                <a:sym typeface="Lato"/>
              </a:rPr>
              <a:t>Geometric Operators Geometry</a:t>
            </a:r>
            <a:endParaRPr i="1" sz="15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p:nvPr/>
        </p:nvSpPr>
        <p:spPr>
          <a:xfrm>
            <a:off x="0" y="3967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a:off x="176300" y="493950"/>
            <a:ext cx="32511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Recursive Operators</a:t>
            </a:r>
            <a:endParaRPr b="1" sz="2500">
              <a:latin typeface="Lato"/>
              <a:ea typeface="Lato"/>
              <a:cs typeface="Lato"/>
              <a:sym typeface="Lato"/>
            </a:endParaRPr>
          </a:p>
        </p:txBody>
      </p:sp>
      <p:pic>
        <p:nvPicPr>
          <p:cNvPr id="230" name="Google Shape;230;p23"/>
          <p:cNvPicPr preferRelativeResize="0"/>
          <p:nvPr/>
        </p:nvPicPr>
        <p:blipFill>
          <a:blip r:embed="rId3">
            <a:alphaModFix/>
          </a:blip>
          <a:stretch>
            <a:fillRect/>
          </a:stretch>
        </p:blipFill>
        <p:spPr>
          <a:xfrm>
            <a:off x="0" y="1274125"/>
            <a:ext cx="9144000" cy="37035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24"/>
          <p:cNvGrpSpPr/>
          <p:nvPr/>
        </p:nvGrpSpPr>
        <p:grpSpPr>
          <a:xfrm>
            <a:off x="5965250" y="3383635"/>
            <a:ext cx="2469661" cy="1384500"/>
            <a:chOff x="6038025" y="2598925"/>
            <a:chExt cx="2469661" cy="1384500"/>
          </a:xfrm>
        </p:grpSpPr>
        <p:cxnSp>
          <p:nvCxnSpPr>
            <p:cNvPr id="236" name="Google Shape;236;p24"/>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37" name="Google Shape;237;p24"/>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Tree</a:t>
              </a:r>
              <a:endParaRPr b="1" sz="12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The SVG is stored as a tree data structure after being bisected into the elemental structures</a:t>
              </a:r>
              <a:endParaRPr b="1" sz="1000">
                <a:latin typeface="Roboto"/>
                <a:ea typeface="Roboto"/>
                <a:cs typeface="Roboto"/>
                <a:sym typeface="Roboto"/>
              </a:endParaRPr>
            </a:p>
          </p:txBody>
        </p:sp>
        <p:sp>
          <p:nvSpPr>
            <p:cNvPr id="238" name="Google Shape;238;p24"/>
            <p:cNvSpPr/>
            <p:nvPr/>
          </p:nvSpPr>
          <p:spPr>
            <a:xfrm>
              <a:off x="6424027" y="321215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4"/>
          <p:cNvGrpSpPr/>
          <p:nvPr/>
        </p:nvGrpSpPr>
        <p:grpSpPr>
          <a:xfrm>
            <a:off x="4755700" y="1423350"/>
            <a:ext cx="2709480" cy="1384500"/>
            <a:chOff x="4908100" y="889955"/>
            <a:chExt cx="2709480" cy="1384500"/>
          </a:xfrm>
        </p:grpSpPr>
        <p:cxnSp>
          <p:nvCxnSpPr>
            <p:cNvPr id="240" name="Google Shape;240;p24"/>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41" name="Google Shape;241;p24"/>
            <p:cNvSpPr txBox="1"/>
            <p:nvPr/>
          </p:nvSpPr>
          <p:spPr>
            <a:xfrm>
              <a:off x="6640480" y="889955"/>
              <a:ext cx="9771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Decorative Operators</a:t>
              </a:r>
              <a:endParaRPr b="1" sz="12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1600"/>
                </a:spcBef>
                <a:spcAft>
                  <a:spcPts val="1600"/>
                </a:spcAft>
                <a:buNone/>
              </a:pPr>
              <a:r>
                <a:rPr lang="en" sz="1000">
                  <a:latin typeface="Roboto"/>
                  <a:ea typeface="Roboto"/>
                  <a:cs typeface="Roboto"/>
                  <a:sym typeface="Roboto"/>
                </a:rPr>
                <a:t>The shapes are filled and stippled</a:t>
              </a:r>
              <a:endParaRPr b="1" sz="1000">
                <a:latin typeface="Roboto"/>
                <a:ea typeface="Roboto"/>
                <a:cs typeface="Roboto"/>
                <a:sym typeface="Roboto"/>
              </a:endParaRPr>
            </a:p>
          </p:txBody>
        </p:sp>
        <p:sp>
          <p:nvSpPr>
            <p:cNvPr id="242" name="Google Shape;242;p24"/>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txBox="1"/>
            <p:nvPr/>
          </p:nvSpPr>
          <p:spPr>
            <a:xfrm>
              <a:off x="6166270" y="13253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44" name="Google Shape;244;p24"/>
          <p:cNvGrpSpPr/>
          <p:nvPr/>
        </p:nvGrpSpPr>
        <p:grpSpPr>
          <a:xfrm>
            <a:off x="2662194" y="1631550"/>
            <a:ext cx="3514811" cy="3252003"/>
            <a:chOff x="2991269" y="1153325"/>
            <a:chExt cx="3514811" cy="3252003"/>
          </a:xfrm>
        </p:grpSpPr>
        <p:sp>
          <p:nvSpPr>
            <p:cNvPr id="245" name="Google Shape;245;p24"/>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46" name="Google Shape;246;p24"/>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247" name="Google Shape;247;p24"/>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00FFFF"/>
            </a:solidFill>
            <a:ln>
              <a:noFill/>
            </a:ln>
          </p:spPr>
        </p:sp>
        <p:sp>
          <p:nvSpPr>
            <p:cNvPr id="248" name="Google Shape;248;p24"/>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49" name="Google Shape;249;p24"/>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250" name="Google Shape;250;p24"/>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00FFFF"/>
            </a:solidFill>
            <a:ln>
              <a:noFill/>
            </a:ln>
          </p:spPr>
        </p:sp>
        <p:sp>
          <p:nvSpPr>
            <p:cNvPr id="251" name="Google Shape;251;p24"/>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sp>
          <p:nvSpPr>
            <p:cNvPr id="252" name="Google Shape;252;p24"/>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00FFFF"/>
            </a:solidFill>
            <a:ln>
              <a:noFill/>
            </a:ln>
          </p:spPr>
        </p:sp>
      </p:grpSp>
      <p:grpSp>
        <p:nvGrpSpPr>
          <p:cNvPr id="253" name="Google Shape;253;p24"/>
          <p:cNvGrpSpPr/>
          <p:nvPr/>
        </p:nvGrpSpPr>
        <p:grpSpPr>
          <a:xfrm>
            <a:off x="1633975" y="2460388"/>
            <a:ext cx="1864991" cy="1096200"/>
            <a:chOff x="1786375" y="1979958"/>
            <a:chExt cx="1864991" cy="1096200"/>
          </a:xfrm>
        </p:grpSpPr>
        <p:sp>
          <p:nvSpPr>
            <p:cNvPr id="254" name="Google Shape;254;p24"/>
            <p:cNvSpPr txBox="1"/>
            <p:nvPr/>
          </p:nvSpPr>
          <p:spPr>
            <a:xfrm>
              <a:off x="1786375" y="1979958"/>
              <a:ext cx="1168500" cy="109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t>Grouping And Geometric Operators</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The shapes are grouped, split, placed and outlined</a:t>
              </a:r>
              <a:endParaRPr b="1" sz="800">
                <a:latin typeface="Roboto"/>
                <a:ea typeface="Roboto"/>
                <a:cs typeface="Roboto"/>
                <a:sym typeface="Roboto"/>
              </a:endParaRPr>
            </a:p>
          </p:txBody>
        </p:sp>
        <p:cxnSp>
          <p:nvCxnSpPr>
            <p:cNvPr id="255" name="Google Shape;255;p24"/>
            <p:cNvCxnSpPr>
              <a:endCxn id="256" idx="1"/>
            </p:cNvCxnSpPr>
            <p:nvPr/>
          </p:nvCxnSpPr>
          <p:spPr>
            <a:xfrm flipH="1">
              <a:off x="2955066" y="2471859"/>
              <a:ext cx="696300" cy="12000"/>
            </a:xfrm>
            <a:prstGeom prst="straightConnector1">
              <a:avLst/>
            </a:prstGeom>
            <a:noFill/>
            <a:ln cap="flat" cmpd="sng" w="9525">
              <a:solidFill>
                <a:srgbClr val="C2C2C2"/>
              </a:solidFill>
              <a:prstDash val="solid"/>
              <a:round/>
              <a:headEnd len="sm" w="sm" type="none"/>
              <a:tailEnd len="sm" w="sm" type="none"/>
            </a:ln>
          </p:spPr>
        </p:cxnSp>
        <p:sp>
          <p:nvSpPr>
            <p:cNvPr id="257" name="Google Shape;257;p24"/>
            <p:cNvSpPr/>
            <p:nvPr/>
          </p:nvSpPr>
          <p:spPr>
            <a:xfrm>
              <a:off x="2979501" y="236100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4"/>
          <p:cNvGrpSpPr/>
          <p:nvPr/>
        </p:nvGrpSpPr>
        <p:grpSpPr>
          <a:xfrm>
            <a:off x="2722116" y="4281689"/>
            <a:ext cx="1132559" cy="312900"/>
            <a:chOff x="2498491" y="2373759"/>
            <a:chExt cx="1132559" cy="312900"/>
          </a:xfrm>
        </p:grpSpPr>
        <p:cxnSp>
          <p:nvCxnSpPr>
            <p:cNvPr id="259" name="Google Shape;259;p24"/>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60" name="Google Shape;260;p24"/>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sp>
        <p:nvSpPr>
          <p:cNvPr id="261" name="Google Shape;261;p24"/>
          <p:cNvSpPr/>
          <p:nvPr/>
        </p:nvSpPr>
        <p:spPr>
          <a:xfrm>
            <a:off x="2692301" y="432988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4"/>
          <p:cNvGrpSpPr/>
          <p:nvPr/>
        </p:nvGrpSpPr>
        <p:grpSpPr>
          <a:xfrm>
            <a:off x="1429046" y="890253"/>
            <a:ext cx="2994729" cy="1384500"/>
            <a:chOff x="788721" y="1539298"/>
            <a:chExt cx="2994729" cy="1384500"/>
          </a:xfrm>
        </p:grpSpPr>
        <p:sp>
          <p:nvSpPr>
            <p:cNvPr id="263" name="Google Shape;263;p24"/>
            <p:cNvSpPr txBox="1"/>
            <p:nvPr/>
          </p:nvSpPr>
          <p:spPr>
            <a:xfrm>
              <a:off x="788721" y="15392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t>Shape Perturbation</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 A coherent noise function that is applied to all shapes with the same group id</a:t>
              </a:r>
              <a:endParaRPr sz="1000">
                <a:latin typeface="Roboto"/>
                <a:ea typeface="Roboto"/>
                <a:cs typeface="Roboto"/>
                <a:sym typeface="Roboto"/>
              </a:endParaRPr>
            </a:p>
          </p:txBody>
        </p:sp>
        <p:cxnSp>
          <p:nvCxnSpPr>
            <p:cNvPr id="264" name="Google Shape;264;p24"/>
            <p:cNvCxnSpPr/>
            <p:nvPr/>
          </p:nvCxnSpPr>
          <p:spPr>
            <a:xfrm rot="10800000">
              <a:off x="2739750" y="2307750"/>
              <a:ext cx="1043700" cy="0"/>
            </a:xfrm>
            <a:prstGeom prst="straightConnector1">
              <a:avLst/>
            </a:prstGeom>
            <a:noFill/>
            <a:ln cap="flat" cmpd="sng" w="9525">
              <a:solidFill>
                <a:srgbClr val="C2C2C2"/>
              </a:solidFill>
              <a:prstDash val="solid"/>
              <a:round/>
              <a:headEnd len="sm" w="sm" type="none"/>
              <a:tailEnd len="sm" w="sm" type="none"/>
            </a:ln>
          </p:spPr>
        </p:cxnSp>
        <p:sp>
          <p:nvSpPr>
            <p:cNvPr id="265" name="Google Shape;265;p24"/>
            <p:cNvSpPr txBox="1"/>
            <p:nvPr/>
          </p:nvSpPr>
          <p:spPr>
            <a:xfrm>
              <a:off x="2651441" y="215128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sp>
        <p:nvSpPr>
          <p:cNvPr id="266" name="Google Shape;266;p24"/>
          <p:cNvSpPr txBox="1"/>
          <p:nvPr/>
        </p:nvSpPr>
        <p:spPr>
          <a:xfrm>
            <a:off x="3339095" y="1502260"/>
            <a:ext cx="2475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FFFFFF"/>
                </a:solidFill>
                <a:latin typeface="Roboto"/>
                <a:ea typeface="Roboto"/>
                <a:cs typeface="Roboto"/>
                <a:sym typeface="Roboto"/>
              </a:rPr>
              <a:t>1</a:t>
            </a:r>
            <a:r>
              <a:rPr lang="en" sz="800">
                <a:solidFill>
                  <a:srgbClr val="FFFFFF"/>
                </a:solidFill>
                <a:latin typeface="Roboto"/>
                <a:ea typeface="Roboto"/>
                <a:cs typeface="Roboto"/>
                <a:sym typeface="Roboto"/>
              </a:rPr>
              <a:t>11</a:t>
            </a:r>
            <a:endParaRPr sz="800">
              <a:solidFill>
                <a:srgbClr val="FFFFFF"/>
              </a:solidFill>
              <a:latin typeface="Roboto"/>
              <a:ea typeface="Roboto"/>
              <a:cs typeface="Roboto"/>
              <a:sym typeface="Roboto"/>
            </a:endParaRPr>
          </a:p>
        </p:txBody>
      </p:sp>
      <p:sp>
        <p:nvSpPr>
          <p:cNvPr id="267" name="Google Shape;267;p24"/>
          <p:cNvSpPr/>
          <p:nvPr/>
        </p:nvSpPr>
        <p:spPr>
          <a:xfrm>
            <a:off x="3363555" y="1559552"/>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8" name="Google Shape;268;p24"/>
          <p:cNvSpPr txBox="1"/>
          <p:nvPr/>
        </p:nvSpPr>
        <p:spPr>
          <a:xfrm>
            <a:off x="2638991" y="428168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1</a:t>
            </a:r>
            <a:endParaRPr sz="800">
              <a:latin typeface="Roboto"/>
              <a:ea typeface="Roboto"/>
              <a:cs typeface="Roboto"/>
              <a:sym typeface="Roboto"/>
            </a:endParaRPr>
          </a:p>
        </p:txBody>
      </p:sp>
      <p:sp>
        <p:nvSpPr>
          <p:cNvPr id="256" name="Google Shape;256;p24"/>
          <p:cNvSpPr txBox="1"/>
          <p:nvPr/>
        </p:nvSpPr>
        <p:spPr>
          <a:xfrm>
            <a:off x="2802666" y="280783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3</a:t>
            </a:r>
            <a:endParaRPr sz="800">
              <a:latin typeface="Roboto"/>
              <a:ea typeface="Roboto"/>
              <a:cs typeface="Roboto"/>
              <a:sym typeface="Roboto"/>
            </a:endParaRPr>
          </a:p>
        </p:txBody>
      </p:sp>
      <p:sp>
        <p:nvSpPr>
          <p:cNvPr id="269" name="Google Shape;269;p24"/>
          <p:cNvSpPr txBox="1"/>
          <p:nvPr/>
        </p:nvSpPr>
        <p:spPr>
          <a:xfrm>
            <a:off x="6326242" y="394081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2</a:t>
            </a:r>
            <a:endParaRPr sz="800">
              <a:latin typeface="Roboto"/>
              <a:ea typeface="Roboto"/>
              <a:cs typeface="Roboto"/>
              <a:sym typeface="Roboto"/>
            </a:endParaRPr>
          </a:p>
        </p:txBody>
      </p:sp>
      <p:sp>
        <p:nvSpPr>
          <p:cNvPr id="270" name="Google Shape;270;p24"/>
          <p:cNvSpPr txBox="1"/>
          <p:nvPr/>
        </p:nvSpPr>
        <p:spPr>
          <a:xfrm>
            <a:off x="6177000" y="1986550"/>
            <a:ext cx="3963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4</a:t>
            </a:r>
            <a:endParaRPr sz="800">
              <a:latin typeface="Roboto"/>
              <a:ea typeface="Roboto"/>
              <a:cs typeface="Roboto"/>
              <a:sym typeface="Roboto"/>
            </a:endParaRPr>
          </a:p>
        </p:txBody>
      </p:sp>
      <p:sp>
        <p:nvSpPr>
          <p:cNvPr id="271" name="Google Shape;271;p24"/>
          <p:cNvSpPr txBox="1"/>
          <p:nvPr/>
        </p:nvSpPr>
        <p:spPr>
          <a:xfrm>
            <a:off x="3339091" y="150223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5</a:t>
            </a:r>
            <a:endParaRPr sz="800">
              <a:latin typeface="Roboto"/>
              <a:ea typeface="Roboto"/>
              <a:cs typeface="Roboto"/>
              <a:sym typeface="Roboto"/>
            </a:endParaRPr>
          </a:p>
        </p:txBody>
      </p:sp>
      <p:sp>
        <p:nvSpPr>
          <p:cNvPr id="272" name="Google Shape;272;p24"/>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txBox="1"/>
          <p:nvPr/>
        </p:nvSpPr>
        <p:spPr>
          <a:xfrm>
            <a:off x="176300" y="1941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Iteration</a:t>
            </a:r>
            <a:endParaRPr b="1" sz="2500">
              <a:latin typeface="Lato"/>
              <a:ea typeface="Lato"/>
              <a:cs typeface="Lato"/>
              <a:sym typeface="Lato"/>
            </a:endParaRPr>
          </a:p>
        </p:txBody>
      </p:sp>
      <p:pic>
        <p:nvPicPr>
          <p:cNvPr id="274" name="Google Shape;274;p24"/>
          <p:cNvPicPr preferRelativeResize="0"/>
          <p:nvPr/>
        </p:nvPicPr>
        <p:blipFill rotWithShape="1">
          <a:blip r:embed="rId3">
            <a:alphaModFix/>
          </a:blip>
          <a:srcRect b="4789" l="0" r="0" t="0"/>
          <a:stretch/>
        </p:blipFill>
        <p:spPr>
          <a:xfrm>
            <a:off x="0" y="3598788"/>
            <a:ext cx="1556950" cy="1508075"/>
          </a:xfrm>
          <a:prstGeom prst="rect">
            <a:avLst/>
          </a:prstGeom>
          <a:noFill/>
          <a:ln>
            <a:noFill/>
          </a:ln>
        </p:spPr>
      </p:pic>
      <p:pic>
        <p:nvPicPr>
          <p:cNvPr id="275" name="Google Shape;275;p24"/>
          <p:cNvPicPr preferRelativeResize="0"/>
          <p:nvPr/>
        </p:nvPicPr>
        <p:blipFill rotWithShape="1">
          <a:blip r:embed="rId4">
            <a:alphaModFix/>
          </a:blip>
          <a:srcRect b="4159" l="6050" r="0" t="0"/>
          <a:stretch/>
        </p:blipFill>
        <p:spPr>
          <a:xfrm>
            <a:off x="23900" y="1815150"/>
            <a:ext cx="1556950" cy="1673150"/>
          </a:xfrm>
          <a:prstGeom prst="rect">
            <a:avLst/>
          </a:prstGeom>
          <a:noFill/>
          <a:ln>
            <a:noFill/>
          </a:ln>
        </p:spPr>
      </p:pic>
      <p:pic>
        <p:nvPicPr>
          <p:cNvPr id="276" name="Google Shape;276;p24"/>
          <p:cNvPicPr preferRelativeResize="0"/>
          <p:nvPr/>
        </p:nvPicPr>
        <p:blipFill rotWithShape="1">
          <a:blip r:embed="rId5">
            <a:alphaModFix/>
          </a:blip>
          <a:srcRect b="2305" l="0" r="0" t="0"/>
          <a:stretch/>
        </p:blipFill>
        <p:spPr>
          <a:xfrm>
            <a:off x="7345325" y="1202825"/>
            <a:ext cx="1747850" cy="1634612"/>
          </a:xfrm>
          <a:prstGeom prst="rect">
            <a:avLst/>
          </a:prstGeom>
          <a:noFill/>
          <a:ln>
            <a:noFill/>
          </a:ln>
        </p:spPr>
      </p:pic>
      <p:sp>
        <p:nvSpPr>
          <p:cNvPr id="277" name="Google Shape;277;p24"/>
          <p:cNvSpPr txBox="1"/>
          <p:nvPr/>
        </p:nvSpPr>
        <p:spPr>
          <a:xfrm>
            <a:off x="1259700" y="3736775"/>
            <a:ext cx="14037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t>Input </a:t>
            </a:r>
            <a:endParaRPr b="1" sz="1200">
              <a:latin typeface="Roboto"/>
              <a:ea typeface="Roboto"/>
              <a:cs typeface="Roboto"/>
              <a:sym typeface="Roboto"/>
            </a:endParaRPr>
          </a:p>
          <a:p>
            <a:pPr indent="0" lvl="0" marL="0" rtl="0" algn="r">
              <a:spcBef>
                <a:spcPts val="0"/>
              </a:spcBef>
              <a:spcAft>
                <a:spcPts val="0"/>
              </a:spcAft>
              <a:buNone/>
            </a:pPr>
            <a:r>
              <a:t/>
            </a:r>
            <a:endParaRPr b="1" sz="1000">
              <a:latin typeface="Roboto"/>
              <a:ea typeface="Roboto"/>
              <a:cs typeface="Roboto"/>
              <a:sym typeface="Roboto"/>
            </a:endParaRPr>
          </a:p>
          <a:p>
            <a:pPr indent="0" lvl="0" marL="0" rtl="0" algn="r">
              <a:spcBef>
                <a:spcPts val="0"/>
              </a:spcBef>
              <a:spcAft>
                <a:spcPts val="0"/>
              </a:spcAft>
              <a:buNone/>
            </a:pPr>
            <a:r>
              <a:rPr lang="en" sz="1000">
                <a:latin typeface="Roboto"/>
                <a:ea typeface="Roboto"/>
                <a:cs typeface="Roboto"/>
                <a:sym typeface="Roboto"/>
              </a:rPr>
              <a:t>An outline sketch in SVG format is provided as input</a:t>
            </a:r>
            <a:endParaRPr sz="1000">
              <a:latin typeface="Roboto"/>
              <a:ea typeface="Roboto"/>
              <a:cs typeface="Roboto"/>
              <a:sym typeface="Roboto"/>
            </a:endParaRPr>
          </a:p>
          <a:p>
            <a:pPr indent="0" lvl="0" marL="0" rtl="0" algn="r">
              <a:spcBef>
                <a:spcPts val="1600"/>
              </a:spcBef>
              <a:spcAft>
                <a:spcPts val="1600"/>
              </a:spcAft>
              <a:buNone/>
            </a:pPr>
            <a:r>
              <a:rPr lang="en" sz="1000">
                <a:latin typeface="Roboto"/>
                <a:ea typeface="Roboto"/>
                <a:cs typeface="Roboto"/>
                <a:sym typeface="Roboto"/>
              </a:rPr>
              <a:t>Or an SVG outline is created by us.</a:t>
            </a:r>
            <a:endParaRPr sz="1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txBox="1"/>
          <p:nvPr/>
        </p:nvSpPr>
        <p:spPr>
          <a:xfrm>
            <a:off x="176300" y="1941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Results</a:t>
            </a:r>
            <a:endParaRPr b="1" sz="2500">
              <a:latin typeface="Lato"/>
              <a:ea typeface="Lato"/>
              <a:cs typeface="Lato"/>
              <a:sym typeface="Lato"/>
            </a:endParaRPr>
          </a:p>
        </p:txBody>
      </p:sp>
      <p:sp>
        <p:nvSpPr>
          <p:cNvPr id="284" name="Google Shape;284;p25"/>
          <p:cNvSpPr txBox="1"/>
          <p:nvPr/>
        </p:nvSpPr>
        <p:spPr>
          <a:xfrm>
            <a:off x="291750" y="847575"/>
            <a:ext cx="2248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JSON </a:t>
            </a:r>
            <a:endParaRPr b="1" sz="1500">
              <a:latin typeface="Lato"/>
              <a:ea typeface="Lato"/>
              <a:cs typeface="Lato"/>
              <a:sym typeface="Lato"/>
            </a:endParaRPr>
          </a:p>
        </p:txBody>
      </p:sp>
      <p:sp>
        <p:nvSpPr>
          <p:cNvPr id="285" name="Google Shape;285;p25"/>
          <p:cNvSpPr txBox="1"/>
          <p:nvPr/>
        </p:nvSpPr>
        <p:spPr>
          <a:xfrm>
            <a:off x="5355775" y="1033600"/>
            <a:ext cx="2248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SVG Drawing</a:t>
            </a:r>
            <a:endParaRPr b="1" sz="1500">
              <a:latin typeface="Lato"/>
              <a:ea typeface="Lato"/>
              <a:cs typeface="Lato"/>
              <a:sym typeface="Lato"/>
            </a:endParaRPr>
          </a:p>
        </p:txBody>
      </p:sp>
      <p:sp>
        <p:nvSpPr>
          <p:cNvPr id="286" name="Google Shape;286;p25"/>
          <p:cNvSpPr txBox="1"/>
          <p:nvPr/>
        </p:nvSpPr>
        <p:spPr>
          <a:xfrm>
            <a:off x="5170825" y="2850025"/>
            <a:ext cx="2248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Grouping Operators</a:t>
            </a:r>
            <a:endParaRPr b="1" sz="1500">
              <a:latin typeface="Lato"/>
              <a:ea typeface="Lato"/>
              <a:cs typeface="Lato"/>
              <a:sym typeface="Lato"/>
            </a:endParaRPr>
          </a:p>
        </p:txBody>
      </p:sp>
      <p:pic>
        <p:nvPicPr>
          <p:cNvPr id="287" name="Google Shape;287;p25"/>
          <p:cNvPicPr preferRelativeResize="0"/>
          <p:nvPr/>
        </p:nvPicPr>
        <p:blipFill>
          <a:blip r:embed="rId3">
            <a:alphaModFix/>
          </a:blip>
          <a:stretch>
            <a:fillRect/>
          </a:stretch>
        </p:blipFill>
        <p:spPr>
          <a:xfrm>
            <a:off x="1624100" y="2824900"/>
            <a:ext cx="1910150" cy="2236650"/>
          </a:xfrm>
          <a:prstGeom prst="rect">
            <a:avLst/>
          </a:prstGeom>
          <a:noFill/>
          <a:ln>
            <a:noFill/>
          </a:ln>
        </p:spPr>
      </p:pic>
      <p:sp>
        <p:nvSpPr>
          <p:cNvPr id="288" name="Google Shape;288;p25"/>
          <p:cNvSpPr txBox="1"/>
          <p:nvPr/>
        </p:nvSpPr>
        <p:spPr>
          <a:xfrm>
            <a:off x="291750" y="2711875"/>
            <a:ext cx="24852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Constructive</a:t>
            </a:r>
            <a:r>
              <a:rPr b="1" lang="en" sz="1500">
                <a:latin typeface="Lato"/>
                <a:ea typeface="Lato"/>
                <a:cs typeface="Lato"/>
                <a:sym typeface="Lato"/>
              </a:rPr>
              <a:t> Solid Geometry </a:t>
            </a:r>
            <a:r>
              <a:rPr b="1" lang="en" sz="1500">
                <a:latin typeface="Lato"/>
                <a:ea typeface="Lato"/>
                <a:cs typeface="Lato"/>
                <a:sym typeface="Lato"/>
              </a:rPr>
              <a:t>Tree Data Structure</a:t>
            </a:r>
            <a:endParaRPr b="1" sz="1500">
              <a:latin typeface="Lato"/>
              <a:ea typeface="Lato"/>
              <a:cs typeface="Lato"/>
              <a:sym typeface="Lato"/>
            </a:endParaRPr>
          </a:p>
        </p:txBody>
      </p:sp>
      <p:pic>
        <p:nvPicPr>
          <p:cNvPr id="289" name="Google Shape;289;p25"/>
          <p:cNvPicPr preferRelativeResize="0"/>
          <p:nvPr/>
        </p:nvPicPr>
        <p:blipFill rotWithShape="1">
          <a:blip r:embed="rId4">
            <a:alphaModFix/>
          </a:blip>
          <a:srcRect b="0" l="0" r="75687" t="0"/>
          <a:stretch/>
        </p:blipFill>
        <p:spPr>
          <a:xfrm>
            <a:off x="5306675" y="1638950"/>
            <a:ext cx="1155375" cy="1033553"/>
          </a:xfrm>
          <a:prstGeom prst="rect">
            <a:avLst/>
          </a:prstGeom>
          <a:noFill/>
          <a:ln>
            <a:noFill/>
          </a:ln>
        </p:spPr>
      </p:pic>
      <p:pic>
        <p:nvPicPr>
          <p:cNvPr id="290" name="Google Shape;290;p25"/>
          <p:cNvPicPr preferRelativeResize="0"/>
          <p:nvPr/>
        </p:nvPicPr>
        <p:blipFill>
          <a:blip r:embed="rId5">
            <a:alphaModFix/>
          </a:blip>
          <a:stretch>
            <a:fillRect/>
          </a:stretch>
        </p:blipFill>
        <p:spPr>
          <a:xfrm>
            <a:off x="6776400" y="1517125"/>
            <a:ext cx="1155375" cy="1155375"/>
          </a:xfrm>
          <a:prstGeom prst="rect">
            <a:avLst/>
          </a:prstGeom>
          <a:noFill/>
          <a:ln>
            <a:noFill/>
          </a:ln>
        </p:spPr>
      </p:pic>
      <p:pic>
        <p:nvPicPr>
          <p:cNvPr id="291" name="Google Shape;291;p25"/>
          <p:cNvPicPr preferRelativeResize="0"/>
          <p:nvPr/>
        </p:nvPicPr>
        <p:blipFill>
          <a:blip r:embed="rId6">
            <a:alphaModFix/>
          </a:blip>
          <a:stretch>
            <a:fillRect/>
          </a:stretch>
        </p:blipFill>
        <p:spPr>
          <a:xfrm>
            <a:off x="1384850" y="994900"/>
            <a:ext cx="1977325" cy="1581850"/>
          </a:xfrm>
          <a:prstGeom prst="rect">
            <a:avLst/>
          </a:prstGeom>
          <a:noFill/>
          <a:ln>
            <a:noFill/>
          </a:ln>
        </p:spPr>
      </p:pic>
      <p:pic>
        <p:nvPicPr>
          <p:cNvPr id="292" name="Google Shape;292;p25"/>
          <p:cNvPicPr preferRelativeResize="0"/>
          <p:nvPr/>
        </p:nvPicPr>
        <p:blipFill>
          <a:blip r:embed="rId7">
            <a:alphaModFix/>
          </a:blip>
          <a:stretch>
            <a:fillRect/>
          </a:stretch>
        </p:blipFill>
        <p:spPr>
          <a:xfrm>
            <a:off x="5244700" y="3501538"/>
            <a:ext cx="302895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